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8288000" cy="10287000"/>
  <p:notesSz cx="6858000" cy="9144000"/>
  <p:embeddedFontLst>
    <p:embeddedFont>
      <p:font typeface="Anantason Bold" panose="020B0604020202020204" charset="-34"/>
      <p:regular r:id="rId42"/>
    </p:embeddedFont>
    <p:embeddedFont>
      <p:font typeface="Anantason Medium" panose="020B0604020202020204" charset="-34"/>
      <p:regular r:id="rId43"/>
    </p:embeddedFont>
    <p:embeddedFont>
      <p:font typeface="Anantason Semi-Bold" panose="020B0604020202020204" charset="-34"/>
      <p:regular r:id="rId44"/>
    </p:embeddedFont>
    <p:embeddedFont>
      <p:font typeface="Funtastic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547A9-2EE2-43D9-AF4B-AA6845D620D3}" v="59" dt="2026-03-25T09:05:45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2034" autoAdjust="0"/>
  </p:normalViewPr>
  <p:slideViewPr>
    <p:cSldViewPr>
      <p:cViewPr varScale="1">
        <p:scale>
          <a:sx n="48" d="100"/>
          <a:sy n="48" d="100"/>
        </p:scale>
        <p:origin x="203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han" userId="246e959495c329f5" providerId="LiveId" clId="{8482DBF1-FC25-44D9-8B65-BA4D091820CA}"/>
    <pc:docChg chg="custSel addSld modSld">
      <pc:chgData name="John Khan" userId="246e959495c329f5" providerId="LiveId" clId="{8482DBF1-FC25-44D9-8B65-BA4D091820CA}" dt="2026-03-25T09:05:52.766" v="426" actId="14100"/>
      <pc:docMkLst>
        <pc:docMk/>
      </pc:docMkLst>
      <pc:sldChg chg="addSp delSp modSp mod">
        <pc:chgData name="John Khan" userId="246e959495c329f5" providerId="LiveId" clId="{8482DBF1-FC25-44D9-8B65-BA4D091820CA}" dt="2026-03-24T18:07:28.874" v="266" actId="478"/>
        <pc:sldMkLst>
          <pc:docMk/>
          <pc:sldMk cId="0" sldId="256"/>
        </pc:sldMkLst>
        <pc:picChg chg="add del mod">
          <ac:chgData name="John Khan" userId="246e959495c329f5" providerId="LiveId" clId="{8482DBF1-FC25-44D9-8B65-BA4D091820CA}" dt="2026-03-24T18:07:28.874" v="266" actId="478"/>
          <ac:picMkLst>
            <pc:docMk/>
            <pc:sldMk cId="0" sldId="256"/>
            <ac:picMk id="18" creationId="{9D7A5597-DB16-FCB0-F7BF-318179B673DF}"/>
          </ac:picMkLst>
        </pc:picChg>
      </pc:sldChg>
      <pc:sldChg chg="modNotesTx">
        <pc:chgData name="John Khan" userId="246e959495c329f5" providerId="LiveId" clId="{8482DBF1-FC25-44D9-8B65-BA4D091820CA}" dt="2026-03-24T17:15:11.335" v="3" actId="20577"/>
        <pc:sldMkLst>
          <pc:docMk/>
          <pc:sldMk cId="0" sldId="257"/>
        </pc:sldMkLst>
      </pc:sldChg>
      <pc:sldChg chg="modNotesTx">
        <pc:chgData name="John Khan" userId="246e959495c329f5" providerId="LiveId" clId="{8482DBF1-FC25-44D9-8B65-BA4D091820CA}" dt="2026-03-24T17:17:04.092" v="6" actId="20577"/>
        <pc:sldMkLst>
          <pc:docMk/>
          <pc:sldMk cId="0" sldId="258"/>
        </pc:sldMkLst>
      </pc:sldChg>
      <pc:sldChg chg="modSp mod modNotesTx">
        <pc:chgData name="John Khan" userId="246e959495c329f5" providerId="LiveId" clId="{8482DBF1-FC25-44D9-8B65-BA4D091820CA}" dt="2026-03-25T08:58:56.492" v="319" actId="1076"/>
        <pc:sldMkLst>
          <pc:docMk/>
          <pc:sldMk cId="0" sldId="259"/>
        </pc:sldMkLst>
        <pc:spChg chg="mod">
          <ac:chgData name="John Khan" userId="246e959495c329f5" providerId="LiveId" clId="{8482DBF1-FC25-44D9-8B65-BA4D091820CA}" dt="2026-03-25T08:58:56.492" v="319" actId="1076"/>
          <ac:spMkLst>
            <pc:docMk/>
            <pc:sldMk cId="0" sldId="259"/>
            <ac:spMk id="9" creationId="{00000000-0000-0000-0000-000000000000}"/>
          </ac:spMkLst>
        </pc:spChg>
      </pc:sldChg>
      <pc:sldChg chg="modNotesTx">
        <pc:chgData name="John Khan" userId="246e959495c329f5" providerId="LiveId" clId="{8482DBF1-FC25-44D9-8B65-BA4D091820CA}" dt="2026-03-24T17:18:11.924" v="18" actId="20577"/>
        <pc:sldMkLst>
          <pc:docMk/>
          <pc:sldMk cId="0" sldId="260"/>
        </pc:sldMkLst>
      </pc:sldChg>
      <pc:sldChg chg="modSp mod modNotesTx">
        <pc:chgData name="John Khan" userId="246e959495c329f5" providerId="LiveId" clId="{8482DBF1-FC25-44D9-8B65-BA4D091820CA}" dt="2026-03-24T19:09:44.027" v="312" actId="20577"/>
        <pc:sldMkLst>
          <pc:docMk/>
          <pc:sldMk cId="0" sldId="262"/>
        </pc:sldMkLst>
        <pc:spChg chg="mod">
          <ac:chgData name="John Khan" userId="246e959495c329f5" providerId="LiveId" clId="{8482DBF1-FC25-44D9-8B65-BA4D091820CA}" dt="2026-03-24T19:09:44.027" v="312" actId="20577"/>
          <ac:spMkLst>
            <pc:docMk/>
            <pc:sldMk cId="0" sldId="262"/>
            <ac:spMk id="18" creationId="{00000000-0000-0000-0000-000000000000}"/>
          </ac:spMkLst>
        </pc:spChg>
      </pc:sldChg>
      <pc:sldChg chg="modSp mod">
        <pc:chgData name="John Khan" userId="246e959495c329f5" providerId="LiveId" clId="{8482DBF1-FC25-44D9-8B65-BA4D091820CA}" dt="2026-03-24T19:09:48.190" v="314" actId="20577"/>
        <pc:sldMkLst>
          <pc:docMk/>
          <pc:sldMk cId="0" sldId="263"/>
        </pc:sldMkLst>
        <pc:spChg chg="mod">
          <ac:chgData name="John Khan" userId="246e959495c329f5" providerId="LiveId" clId="{8482DBF1-FC25-44D9-8B65-BA4D091820CA}" dt="2026-03-24T19:09:48.190" v="314" actId="20577"/>
          <ac:spMkLst>
            <pc:docMk/>
            <pc:sldMk cId="0" sldId="263"/>
            <ac:spMk id="17" creationId="{00000000-0000-0000-0000-000000000000}"/>
          </ac:spMkLst>
        </pc:spChg>
      </pc:sldChg>
      <pc:sldChg chg="modSp mod modNotesTx">
        <pc:chgData name="John Khan" userId="246e959495c329f5" providerId="LiveId" clId="{8482DBF1-FC25-44D9-8B65-BA4D091820CA}" dt="2026-03-25T08:59:17.487" v="320" actId="14100"/>
        <pc:sldMkLst>
          <pc:docMk/>
          <pc:sldMk cId="0" sldId="264"/>
        </pc:sldMkLst>
        <pc:spChg chg="mod">
          <ac:chgData name="John Khan" userId="246e959495c329f5" providerId="LiveId" clId="{8482DBF1-FC25-44D9-8B65-BA4D091820CA}" dt="2026-03-24T19:09:56.336" v="316" actId="20577"/>
          <ac:spMkLst>
            <pc:docMk/>
            <pc:sldMk cId="0" sldId="264"/>
            <ac:spMk id="19" creationId="{00000000-0000-0000-0000-000000000000}"/>
          </ac:spMkLst>
        </pc:spChg>
        <pc:spChg chg="mod">
          <ac:chgData name="John Khan" userId="246e959495c329f5" providerId="LiveId" clId="{8482DBF1-FC25-44D9-8B65-BA4D091820CA}" dt="2026-03-25T08:59:17.487" v="320" actId="14100"/>
          <ac:spMkLst>
            <pc:docMk/>
            <pc:sldMk cId="0" sldId="264"/>
            <ac:spMk id="20" creationId="{00000000-0000-0000-0000-000000000000}"/>
          </ac:spMkLst>
        </pc:spChg>
      </pc:sldChg>
      <pc:sldChg chg="modSp mod">
        <pc:chgData name="John Khan" userId="246e959495c329f5" providerId="LiveId" clId="{8482DBF1-FC25-44D9-8B65-BA4D091820CA}" dt="2026-03-24T19:10:01.512" v="318" actId="20577"/>
        <pc:sldMkLst>
          <pc:docMk/>
          <pc:sldMk cId="0" sldId="265"/>
        </pc:sldMkLst>
        <pc:spChg chg="mod">
          <ac:chgData name="John Khan" userId="246e959495c329f5" providerId="LiveId" clId="{8482DBF1-FC25-44D9-8B65-BA4D091820CA}" dt="2026-03-24T19:10:01.512" v="318" actId="20577"/>
          <ac:spMkLst>
            <pc:docMk/>
            <pc:sldMk cId="0" sldId="265"/>
            <ac:spMk id="19" creationId="{00000000-0000-0000-0000-000000000000}"/>
          </ac:spMkLst>
        </pc:spChg>
      </pc:sldChg>
      <pc:sldChg chg="modNotesTx">
        <pc:chgData name="John Khan" userId="246e959495c329f5" providerId="LiveId" clId="{8482DBF1-FC25-44D9-8B65-BA4D091820CA}" dt="2026-03-24T17:20:26.624" v="35" actId="20577"/>
        <pc:sldMkLst>
          <pc:docMk/>
          <pc:sldMk cId="0" sldId="266"/>
        </pc:sldMkLst>
      </pc:sldChg>
      <pc:sldChg chg="modSp modNotesTx">
        <pc:chgData name="John Khan" userId="246e959495c329f5" providerId="LiveId" clId="{8482DBF1-FC25-44D9-8B65-BA4D091820CA}" dt="2026-03-25T09:00:35.588" v="341" actId="20577"/>
        <pc:sldMkLst>
          <pc:docMk/>
          <pc:sldMk cId="0" sldId="268"/>
        </pc:sldMkLst>
        <pc:spChg chg="mod">
          <ac:chgData name="John Khan" userId="246e959495c329f5" providerId="LiveId" clId="{8482DBF1-FC25-44D9-8B65-BA4D091820CA}" dt="2026-03-25T09:00:35.588" v="341" actId="20577"/>
          <ac:spMkLst>
            <pc:docMk/>
            <pc:sldMk cId="0" sldId="268"/>
            <ac:spMk id="22" creationId="{00000000-0000-0000-0000-000000000000}"/>
          </ac:spMkLst>
        </pc:spChg>
      </pc:sldChg>
      <pc:sldChg chg="modSp mod">
        <pc:chgData name="John Khan" userId="246e959495c329f5" providerId="LiveId" clId="{8482DBF1-FC25-44D9-8B65-BA4D091820CA}" dt="2026-03-25T09:00:52.382" v="373" actId="6549"/>
        <pc:sldMkLst>
          <pc:docMk/>
          <pc:sldMk cId="0" sldId="269"/>
        </pc:sldMkLst>
        <pc:spChg chg="mod">
          <ac:chgData name="John Khan" userId="246e959495c329f5" providerId="LiveId" clId="{8482DBF1-FC25-44D9-8B65-BA4D091820CA}" dt="2026-03-25T09:00:52.382" v="373" actId="6549"/>
          <ac:spMkLst>
            <pc:docMk/>
            <pc:sldMk cId="0" sldId="269"/>
            <ac:spMk id="22" creationId="{00000000-0000-0000-0000-000000000000}"/>
          </ac:spMkLst>
        </pc:spChg>
      </pc:sldChg>
      <pc:sldChg chg="modSp mod modNotesTx">
        <pc:chgData name="John Khan" userId="246e959495c329f5" providerId="LiveId" clId="{8482DBF1-FC25-44D9-8B65-BA4D091820CA}" dt="2026-03-25T09:05:52.766" v="426" actId="14100"/>
        <pc:sldMkLst>
          <pc:docMk/>
          <pc:sldMk cId="0" sldId="270"/>
        </pc:sldMkLst>
        <pc:spChg chg="mod">
          <ac:chgData name="John Khan" userId="246e959495c329f5" providerId="LiveId" clId="{8482DBF1-FC25-44D9-8B65-BA4D091820CA}" dt="2026-03-25T09:05:52.766" v="426" actId="14100"/>
          <ac:spMkLst>
            <pc:docMk/>
            <pc:sldMk cId="0" sldId="270"/>
            <ac:spMk id="22" creationId="{00000000-0000-0000-0000-000000000000}"/>
          </ac:spMkLst>
        </pc:spChg>
      </pc:sldChg>
      <pc:sldChg chg="modSp mod">
        <pc:chgData name="John Khan" userId="246e959495c329f5" providerId="LiveId" clId="{8482DBF1-FC25-44D9-8B65-BA4D091820CA}" dt="2026-03-25T09:05:28.075" v="423" actId="20577"/>
        <pc:sldMkLst>
          <pc:docMk/>
          <pc:sldMk cId="0" sldId="271"/>
        </pc:sldMkLst>
        <pc:spChg chg="mod">
          <ac:chgData name="John Khan" userId="246e959495c329f5" providerId="LiveId" clId="{8482DBF1-FC25-44D9-8B65-BA4D091820CA}" dt="2026-03-25T09:05:28.075" v="423" actId="20577"/>
          <ac:spMkLst>
            <pc:docMk/>
            <pc:sldMk cId="0" sldId="271"/>
            <ac:spMk id="22" creationId="{00000000-0000-0000-0000-000000000000}"/>
          </ac:spMkLst>
        </pc:spChg>
      </pc:sldChg>
      <pc:sldChg chg="modNotesTx">
        <pc:chgData name="John Khan" userId="246e959495c329f5" providerId="LiveId" clId="{8482DBF1-FC25-44D9-8B65-BA4D091820CA}" dt="2026-03-24T17:22:03.160" v="47" actId="20577"/>
        <pc:sldMkLst>
          <pc:docMk/>
          <pc:sldMk cId="0" sldId="272"/>
        </pc:sldMkLst>
      </pc:sldChg>
      <pc:sldChg chg="modNotesTx">
        <pc:chgData name="John Khan" userId="246e959495c329f5" providerId="LiveId" clId="{8482DBF1-FC25-44D9-8B65-BA4D091820CA}" dt="2026-03-24T17:23:53.976" v="135" actId="20577"/>
        <pc:sldMkLst>
          <pc:docMk/>
          <pc:sldMk cId="0" sldId="274"/>
        </pc:sldMkLst>
      </pc:sldChg>
      <pc:sldChg chg="modNotesTx">
        <pc:chgData name="John Khan" userId="246e959495c329f5" providerId="LiveId" clId="{8482DBF1-FC25-44D9-8B65-BA4D091820CA}" dt="2026-03-24T17:24:17.350" v="140" actId="20577"/>
        <pc:sldMkLst>
          <pc:docMk/>
          <pc:sldMk cId="0" sldId="276"/>
        </pc:sldMkLst>
      </pc:sldChg>
      <pc:sldChg chg="modNotesTx">
        <pc:chgData name="John Khan" userId="246e959495c329f5" providerId="LiveId" clId="{8482DBF1-FC25-44D9-8B65-BA4D091820CA}" dt="2026-03-24T17:25:12.675" v="146" actId="20577"/>
        <pc:sldMkLst>
          <pc:docMk/>
          <pc:sldMk cId="0" sldId="278"/>
        </pc:sldMkLst>
      </pc:sldChg>
      <pc:sldChg chg="modNotesTx">
        <pc:chgData name="John Khan" userId="246e959495c329f5" providerId="LiveId" clId="{8482DBF1-FC25-44D9-8B65-BA4D091820CA}" dt="2026-03-24T17:25:36.956" v="148" actId="20577"/>
        <pc:sldMkLst>
          <pc:docMk/>
          <pc:sldMk cId="0" sldId="279"/>
        </pc:sldMkLst>
      </pc:sldChg>
      <pc:sldChg chg="modNotesTx">
        <pc:chgData name="John Khan" userId="246e959495c329f5" providerId="LiveId" clId="{8482DBF1-FC25-44D9-8B65-BA4D091820CA}" dt="2026-03-24T17:25:58.204" v="152" actId="20577"/>
        <pc:sldMkLst>
          <pc:docMk/>
          <pc:sldMk cId="0" sldId="280"/>
        </pc:sldMkLst>
      </pc:sldChg>
      <pc:sldChg chg="modNotesTx">
        <pc:chgData name="John Khan" userId="246e959495c329f5" providerId="LiveId" clId="{8482DBF1-FC25-44D9-8B65-BA4D091820CA}" dt="2026-03-24T17:27:29.348" v="230" actId="6549"/>
        <pc:sldMkLst>
          <pc:docMk/>
          <pc:sldMk cId="0" sldId="282"/>
        </pc:sldMkLst>
      </pc:sldChg>
      <pc:sldChg chg="modNotesTx">
        <pc:chgData name="John Khan" userId="246e959495c329f5" providerId="LiveId" clId="{8482DBF1-FC25-44D9-8B65-BA4D091820CA}" dt="2026-03-24T17:28:09.026" v="235" actId="14"/>
        <pc:sldMkLst>
          <pc:docMk/>
          <pc:sldMk cId="0" sldId="284"/>
        </pc:sldMkLst>
      </pc:sldChg>
      <pc:sldChg chg="modNotesTx">
        <pc:chgData name="John Khan" userId="246e959495c329f5" providerId="LiveId" clId="{8482DBF1-FC25-44D9-8B65-BA4D091820CA}" dt="2026-03-24T17:28:41.668" v="240" actId="20577"/>
        <pc:sldMkLst>
          <pc:docMk/>
          <pc:sldMk cId="0" sldId="286"/>
        </pc:sldMkLst>
      </pc:sldChg>
      <pc:sldChg chg="modNotesTx">
        <pc:chgData name="John Khan" userId="246e959495c329f5" providerId="LiveId" clId="{8482DBF1-FC25-44D9-8B65-BA4D091820CA}" dt="2026-03-24T17:29:28.828" v="245" actId="14"/>
        <pc:sldMkLst>
          <pc:docMk/>
          <pc:sldMk cId="0" sldId="288"/>
        </pc:sldMkLst>
      </pc:sldChg>
      <pc:sldChg chg="modNotesTx">
        <pc:chgData name="John Khan" userId="246e959495c329f5" providerId="LiveId" clId="{8482DBF1-FC25-44D9-8B65-BA4D091820CA}" dt="2026-03-24T17:31:03.588" v="251" actId="20577"/>
        <pc:sldMkLst>
          <pc:docMk/>
          <pc:sldMk cId="0" sldId="291"/>
        </pc:sldMkLst>
      </pc:sldChg>
      <pc:sldChg chg="modNotesTx">
        <pc:chgData name="John Khan" userId="246e959495c329f5" providerId="LiveId" clId="{8482DBF1-FC25-44D9-8B65-BA4D091820CA}" dt="2026-03-24T17:35:15.492" v="259" actId="6549"/>
        <pc:sldMkLst>
          <pc:docMk/>
          <pc:sldMk cId="0" sldId="292"/>
        </pc:sldMkLst>
      </pc:sldChg>
      <pc:sldChg chg="addSp modSp new mod">
        <pc:chgData name="John Khan" userId="246e959495c329f5" providerId="LiveId" clId="{8482DBF1-FC25-44D9-8B65-BA4D091820CA}" dt="2026-03-24T18:10:15.452" v="310" actId="1076"/>
        <pc:sldMkLst>
          <pc:docMk/>
          <pc:sldMk cId="944486285" sldId="294"/>
        </pc:sldMkLst>
        <pc:spChg chg="add mod">
          <ac:chgData name="John Khan" userId="246e959495c329f5" providerId="LiveId" clId="{8482DBF1-FC25-44D9-8B65-BA4D091820CA}" dt="2026-03-24T18:10:15.452" v="310" actId="1076"/>
          <ac:spMkLst>
            <pc:docMk/>
            <pc:sldMk cId="944486285" sldId="294"/>
            <ac:spMk id="4" creationId="{729FC7F7-9570-0B0D-2F39-A469B2740924}"/>
          </ac:spMkLst>
        </pc:spChg>
        <pc:picChg chg="add mod">
          <ac:chgData name="John Khan" userId="246e959495c329f5" providerId="LiveId" clId="{8482DBF1-FC25-44D9-8B65-BA4D091820CA}" dt="2026-03-24T18:09:27.290" v="272" actId="1076"/>
          <ac:picMkLst>
            <pc:docMk/>
            <pc:sldMk cId="944486285" sldId="294"/>
            <ac:picMk id="3" creationId="{298E6906-B3F1-AF05-2E47-07702B33AD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2D9D-3750-47C3-9F6F-B689A0B68103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69E9A-C1D7-4CAB-A2E2-073CC26BA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Briefly frame the session: this is not about telling them what to think, but helping them understand and question what they see online </a:t>
            </a:r>
          </a:p>
          <a:p>
            <a:endParaRPr lang="en-GB" dirty="0"/>
          </a:p>
          <a:p>
            <a:r>
              <a:rPr lang="en-GB" dirty="0"/>
              <a:t>Emphasise this is about </a:t>
            </a:r>
            <a:r>
              <a:rPr lang="en-GB" b="1" dirty="0"/>
              <a:t>confidence, not just appearance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Keep tone open and non-judgemental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4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c) A meme of the ‘perfect man’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Use this to introduce </a:t>
            </a:r>
            <a:r>
              <a:rPr lang="en-GB" b="1" dirty="0"/>
              <a:t>unrealistic standards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Ask: </a:t>
            </a:r>
            <a:r>
              <a:rPr lang="en-GB" i="1" dirty="0"/>
              <a:t>“Do people actually look like this in real life?”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Link to filters, editing, and idealised images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False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Important moment to challenge online content </a:t>
            </a:r>
          </a:p>
          <a:p>
            <a:endParaRPr lang="en-GB" dirty="0"/>
          </a:p>
          <a:p>
            <a:r>
              <a:rPr lang="en-GB" dirty="0"/>
              <a:t>Prompt: </a:t>
            </a:r>
            <a:r>
              <a:rPr lang="en-GB" i="1" dirty="0"/>
              <a:t>“What might be edited or hidden?”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Draw out: lighting, angles, filters, steroids, surgery, selective posting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16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All are valid (you can accept multiple)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Let them debate this one </a:t>
            </a:r>
          </a:p>
          <a:p>
            <a:endParaRPr lang="en-GB" dirty="0"/>
          </a:p>
          <a:p>
            <a:r>
              <a:rPr lang="en-GB" dirty="0"/>
              <a:t>Key points to draw out: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reduces people to numbers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affects self-worth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ignores personality </a:t>
            </a:r>
          </a:p>
          <a:p>
            <a:endParaRPr lang="en-GB" dirty="0"/>
          </a:p>
          <a:p>
            <a:r>
              <a:rPr lang="en-GB" dirty="0"/>
              <a:t>This is a bit of a trick questions. All are relevant here.</a:t>
            </a:r>
          </a:p>
          <a:p>
            <a:endParaRPr lang="en-GB" dirty="0"/>
          </a:p>
          <a:p>
            <a:r>
              <a:rPr lang="en-GB" dirty="0"/>
              <a:t>This is a good place to slow down discussion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38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False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Don’t dismiss it outright, explore it </a:t>
            </a:r>
          </a:p>
          <a:p>
            <a:endParaRPr lang="en-GB" dirty="0"/>
          </a:p>
          <a:p>
            <a:r>
              <a:rPr lang="en-GB" dirty="0"/>
              <a:t>Ask: </a:t>
            </a:r>
            <a:r>
              <a:rPr lang="en-GB" i="1" dirty="0"/>
              <a:t>“What does ‘alpha’ even mean?”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Then: </a:t>
            </a:r>
            <a:r>
              <a:rPr lang="en-GB" i="1" dirty="0"/>
              <a:t>“What actually makes someone respected?”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Move toward respect = behaviour, not dominance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48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Let them talk first without interruption </a:t>
            </a:r>
          </a:p>
          <a:p>
            <a:endParaRPr lang="en-GB" dirty="0"/>
          </a:p>
          <a:p>
            <a:r>
              <a:rPr lang="en-GB" dirty="0"/>
              <a:t>Then gently challenge: </a:t>
            </a:r>
          </a:p>
          <a:p>
            <a:pPr lvl="1"/>
            <a:endParaRPr lang="en-GB" i="1" dirty="0"/>
          </a:p>
          <a:p>
            <a:pPr lvl="0"/>
            <a:r>
              <a:rPr lang="en-GB" i="1" dirty="0"/>
              <a:t>“Who decides what ‘ideal’ is?”</a:t>
            </a:r>
            <a:r>
              <a:rPr lang="en-GB" dirty="0"/>
              <a:t> </a:t>
            </a:r>
          </a:p>
          <a:p>
            <a:pPr lvl="0"/>
            <a:endParaRPr lang="en-GB" i="1" dirty="0"/>
          </a:p>
          <a:p>
            <a:pPr lvl="0"/>
            <a:r>
              <a:rPr lang="en-GB" i="1" dirty="0"/>
              <a:t>“Has this changed over time?”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Keep this short but reflective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44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Signal shift: </a:t>
            </a:r>
            <a:r>
              <a:rPr lang="en-GB" i="1" dirty="0"/>
              <a:t>“Now we’re moving from what it is → why it matters”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Slow the pace slightly here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2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b) Feeling comfortable about yourself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Many may still choose appearance or followers </a:t>
            </a:r>
          </a:p>
          <a:p>
            <a:endParaRPr lang="en-GB" dirty="0"/>
          </a:p>
          <a:p>
            <a:r>
              <a:rPr lang="en-GB" dirty="0"/>
              <a:t>Explore: </a:t>
            </a:r>
            <a:r>
              <a:rPr lang="en-GB" i="1" dirty="0"/>
              <a:t>“Which of these lasts longer?”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Reinforce internal vs external confidence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7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All are valid</a:t>
            </a:r>
            <a:endParaRPr lang="en-GB" dirty="0"/>
          </a:p>
          <a:p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Again, a bit of trick question as all are relevant.</a:t>
            </a:r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Important not to shame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  <a:p>
            <a:r>
              <a:rPr lang="en-GB" dirty="0"/>
              <a:t>Acknowledge all reasons are real: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wanting confidence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fitting in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attention </a:t>
            </a:r>
          </a:p>
          <a:p>
            <a:endParaRPr lang="en-GB" dirty="0"/>
          </a:p>
          <a:p>
            <a:r>
              <a:rPr lang="en-GB" dirty="0"/>
              <a:t>This builds trust in the room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38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c) Working on yourself and respecting others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Link back to earlier ideas: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not comparison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not putting others down </a:t>
            </a:r>
          </a:p>
          <a:p>
            <a:endParaRPr lang="en-GB" dirty="0"/>
          </a:p>
          <a:p>
            <a:r>
              <a:rPr lang="en-GB" dirty="0"/>
              <a:t>Ask: </a:t>
            </a:r>
            <a:r>
              <a:rPr lang="en-GB" i="1" dirty="0"/>
              <a:t>“What does ‘working on yourself’ actually mean?”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39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Reinforce this is a </a:t>
            </a:r>
            <a:r>
              <a:rPr lang="en-GB" b="1" dirty="0"/>
              <a:t>discussion-based quiz, not a test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Encourage disagreement, but keep it respectful </a:t>
            </a:r>
          </a:p>
          <a:p>
            <a:endParaRPr lang="en-GB" dirty="0"/>
          </a:p>
          <a:p>
            <a:r>
              <a:rPr lang="en-GB" dirty="0"/>
              <a:t>Make it clear they’ll be asked to explain their thinking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48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True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Keep this grounded, not heavy </a:t>
            </a:r>
          </a:p>
          <a:p>
            <a:endParaRPr lang="en-GB" dirty="0"/>
          </a:p>
          <a:p>
            <a:r>
              <a:rPr lang="en-GB" dirty="0"/>
              <a:t>Prompt: </a:t>
            </a:r>
            <a:r>
              <a:rPr lang="en-GB" i="1" dirty="0"/>
              <a:t>“What helps your mental health?”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Reinforce: sleep, talking, support, balance </a:t>
            </a:r>
          </a:p>
          <a:p>
            <a:endParaRPr lang="en-GB" dirty="0"/>
          </a:p>
          <a:p>
            <a:r>
              <a:rPr lang="en-GB" dirty="0"/>
              <a:t>Avoid turning into a lecture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0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Let this be open </a:t>
            </a:r>
          </a:p>
          <a:p>
            <a:endParaRPr lang="en-GB" dirty="0"/>
          </a:p>
          <a:p>
            <a:r>
              <a:rPr lang="en-GB" dirty="0"/>
              <a:t>If needed, prompt: </a:t>
            </a:r>
          </a:p>
          <a:p>
            <a:pPr lvl="1"/>
            <a:endParaRPr lang="en-GB" i="1" dirty="0"/>
          </a:p>
          <a:p>
            <a:pPr lvl="0"/>
            <a:r>
              <a:rPr lang="en-GB" i="1" dirty="0"/>
              <a:t>“How do you know when someone is confident?”</a:t>
            </a:r>
            <a:r>
              <a:rPr lang="en-GB" dirty="0"/>
              <a:t> </a:t>
            </a:r>
          </a:p>
          <a:p>
            <a:pPr lvl="0"/>
            <a:endParaRPr lang="en-GB" i="1" dirty="0"/>
          </a:p>
          <a:p>
            <a:pPr lvl="0"/>
            <a:r>
              <a:rPr lang="en-GB" i="1" dirty="0"/>
              <a:t>“Can someone look confident but not feel it?”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86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Explain clearly before starting </a:t>
            </a:r>
          </a:p>
          <a:p>
            <a:endParaRPr lang="en-GB" dirty="0"/>
          </a:p>
          <a:p>
            <a:r>
              <a:rPr lang="en-GB" dirty="0"/>
              <a:t>Circulate and listen to group discussions </a:t>
            </a:r>
          </a:p>
          <a:p>
            <a:endParaRPr lang="en-GB" dirty="0"/>
          </a:p>
          <a:p>
            <a:r>
              <a:rPr lang="en-GB" dirty="0"/>
              <a:t>Don’t correct too quickly, let them justify choices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66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Ask: </a:t>
            </a:r>
            <a:r>
              <a:rPr lang="en-GB" i="1" dirty="0"/>
              <a:t>“What does social media tell you matters most?”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Then contrast with their rankings </a:t>
            </a:r>
          </a:p>
          <a:p>
            <a:endParaRPr lang="en-GB" dirty="0"/>
          </a:p>
          <a:p>
            <a:r>
              <a:rPr lang="en-GB" dirty="0"/>
              <a:t>This is your </a:t>
            </a:r>
            <a:r>
              <a:rPr lang="en-GB" b="1" dirty="0"/>
              <a:t>closing reflection moment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09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Briefly signpost support if needed </a:t>
            </a:r>
          </a:p>
          <a:p>
            <a:endParaRPr lang="en-GB" dirty="0"/>
          </a:p>
          <a:p>
            <a:r>
              <a:rPr lang="en-GB" dirty="0"/>
              <a:t>Keep tone light but respectful </a:t>
            </a:r>
          </a:p>
          <a:p>
            <a:endParaRPr lang="en-GB" dirty="0"/>
          </a:p>
          <a:p>
            <a:r>
              <a:rPr lang="en-GB" dirty="0"/>
              <a:t>End with a simple takeaway: </a:t>
            </a:r>
          </a:p>
          <a:p>
            <a:pPr lvl="1"/>
            <a:endParaRPr lang="en-GB" i="1" dirty="0"/>
          </a:p>
          <a:p>
            <a:pPr lvl="0"/>
            <a:r>
              <a:rPr lang="en-GB" dirty="0"/>
              <a:t>“A lot of what we see online tells us confidence comes from </a:t>
            </a:r>
          </a:p>
          <a:p>
            <a:pPr lvl="0"/>
            <a:r>
              <a:rPr lang="en-GB" dirty="0"/>
              <a:t>appearance, status or attention. But what you’ve shown today</a:t>
            </a:r>
          </a:p>
          <a:p>
            <a:pPr lvl="0"/>
            <a:r>
              <a:rPr lang="en-GB" dirty="0"/>
              <a:t>is that real confidence is much deeper than that.”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7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7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Explain this round is about understanding the language they might already see online </a:t>
            </a:r>
          </a:p>
          <a:p>
            <a:endParaRPr lang="en-GB" dirty="0"/>
          </a:p>
          <a:p>
            <a:r>
              <a:rPr lang="en-GB" dirty="0"/>
              <a:t>Acknowledge some may already know these terms </a:t>
            </a:r>
          </a:p>
          <a:p>
            <a:endParaRPr lang="en-GB" dirty="0"/>
          </a:p>
          <a:p>
            <a:r>
              <a:rPr lang="en-GB" dirty="0"/>
              <a:t>Keep pace fairly quick, but pause where needed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5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b) Competing to look better than others</a:t>
            </a:r>
          </a:p>
          <a:p>
            <a:endParaRPr lang="en-GB" dirty="0"/>
          </a:p>
          <a:p>
            <a:r>
              <a:rPr lang="en-GB" dirty="0"/>
              <a:t>Facilitator notes:</a:t>
            </a:r>
          </a:p>
          <a:p>
            <a:endParaRPr lang="en-GB" dirty="0"/>
          </a:p>
          <a:p>
            <a:r>
              <a:rPr lang="en-GB" dirty="0"/>
              <a:t>Many will pick “improving appearance” – explore why that feels right</a:t>
            </a:r>
          </a:p>
          <a:p>
            <a:endParaRPr lang="en-GB" dirty="0"/>
          </a:p>
          <a:p>
            <a:r>
              <a:rPr lang="en-GB" dirty="0"/>
              <a:t>Clarify: it often goes beyond self-care into comparison and competition</a:t>
            </a:r>
          </a:p>
          <a:p>
            <a:endParaRPr lang="en-GB" dirty="0"/>
          </a:p>
          <a:p>
            <a:r>
              <a:rPr lang="en-GB" dirty="0"/>
              <a:t>Prompt: “What’s the difference between improving yourself and competing with others?”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Answer: False</a:t>
            </a:r>
          </a:p>
          <a:p>
            <a:endParaRPr lang="en-GB" dirty="0"/>
          </a:p>
          <a:p>
            <a:r>
              <a:rPr lang="en-GB" dirty="0"/>
              <a:t>Facilitator notes:</a:t>
            </a:r>
          </a:p>
          <a:p>
            <a:endParaRPr lang="en-GB" dirty="0"/>
          </a:p>
          <a:p>
            <a:r>
              <a:rPr lang="en-GB" dirty="0"/>
              <a:t>Ask: “Why might it not improve confidence?”</a:t>
            </a:r>
          </a:p>
          <a:p>
            <a:endParaRPr lang="en-GB" dirty="0"/>
          </a:p>
          <a:p>
            <a:r>
              <a:rPr lang="en-GB" dirty="0"/>
              <a:t>Draw out: comparison, pressure, never feeling “enough”</a:t>
            </a:r>
          </a:p>
          <a:p>
            <a:endParaRPr lang="en-GB" dirty="0"/>
          </a:p>
          <a:p>
            <a:r>
              <a:rPr lang="en-GB" dirty="0"/>
              <a:t>Link to idea of temporary vs lasting confidence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5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a) Soft = temporary, Hard = permanent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Keep explanation simple: grooming vs surgery/extreme changes </a:t>
            </a:r>
          </a:p>
          <a:p>
            <a:endParaRPr lang="en-GB" dirty="0"/>
          </a:p>
          <a:p>
            <a:r>
              <a:rPr lang="en-GB" dirty="0"/>
              <a:t>You don’t need to go deep into procedures, just highlight </a:t>
            </a:r>
            <a:r>
              <a:rPr lang="en-GB" b="1" dirty="0"/>
              <a:t>risk vs low-risk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Prompt: </a:t>
            </a:r>
            <a:r>
              <a:rPr lang="en-GB" i="1" dirty="0"/>
              <a:t>“Why might some people move from soft to hard?”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3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c) Acting overly funny to get approval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This usually lands well with humour </a:t>
            </a:r>
          </a:p>
          <a:p>
            <a:endParaRPr lang="en-GB" dirty="0"/>
          </a:p>
          <a:p>
            <a:r>
              <a:rPr lang="en-GB" dirty="0"/>
              <a:t>Ask: </a:t>
            </a:r>
            <a:r>
              <a:rPr lang="en-GB" i="1" dirty="0"/>
              <a:t>“Is being funny a bad thing?”</a:t>
            </a:r>
            <a:r>
              <a:rPr lang="en-GB" dirty="0"/>
              <a:t> (No) </a:t>
            </a:r>
          </a:p>
          <a:p>
            <a:endParaRPr lang="en-GB" dirty="0"/>
          </a:p>
          <a:p>
            <a:r>
              <a:rPr lang="en-GB" dirty="0"/>
              <a:t>Then: </a:t>
            </a:r>
            <a:r>
              <a:rPr lang="en-GB" i="1" dirty="0"/>
              <a:t>“What’s the difference between being yourself vs performing for approval?”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2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Answer: c) Trying to outshine or put someone down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Facilitator notes:</a:t>
            </a:r>
            <a:endParaRPr lang="en-GB" dirty="0"/>
          </a:p>
          <a:p>
            <a:endParaRPr lang="en-GB" dirty="0"/>
          </a:p>
          <a:p>
            <a:r>
              <a:rPr lang="en-GB" dirty="0"/>
              <a:t>Link to real-life examples: school, social media, banter </a:t>
            </a:r>
          </a:p>
          <a:p>
            <a:endParaRPr lang="en-GB" dirty="0"/>
          </a:p>
          <a:p>
            <a:r>
              <a:rPr lang="en-GB" dirty="0"/>
              <a:t>Prompt: </a:t>
            </a:r>
            <a:r>
              <a:rPr lang="en-GB" i="1" dirty="0"/>
              <a:t>“How does this affect other people?”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Reinforce: confidence built on putting others down is unstable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6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69E9A-C1D7-4CAB-A2E2-073CC26BA6C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sounds/play/w3ct71b1" TargetMode="External"/><Relationship Id="rId5" Type="http://schemas.openxmlformats.org/officeDocument/2006/relationships/hyperlink" Target="https://www.bbc.co.uk/sounds/play/m002rdzx" TargetMode="External"/><Relationship Id="rId4" Type="http://schemas.openxmlformats.org/officeDocument/2006/relationships/hyperlink" Target="https://www.bbc.co.uk/sounds/play/w3ct73sp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507" y="17345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0"/>
                </a:lnTo>
                <a:lnTo>
                  <a:pt x="0" y="10252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7156960" y="8224621"/>
            <a:ext cx="4039093" cy="1033679"/>
            <a:chOff x="0" y="0"/>
            <a:chExt cx="1687606" cy="431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7606" cy="431890"/>
            </a:xfrm>
            <a:custGeom>
              <a:avLst/>
              <a:gdLst/>
              <a:ahLst/>
              <a:cxnLst/>
              <a:rect l="l" t="t" r="r" b="b"/>
              <a:pathLst>
                <a:path w="1687606" h="431890">
                  <a:moveTo>
                    <a:pt x="76670" y="0"/>
                  </a:moveTo>
                  <a:lnTo>
                    <a:pt x="1610936" y="0"/>
                  </a:lnTo>
                  <a:cubicBezTo>
                    <a:pt x="1631270" y="0"/>
                    <a:pt x="1650772" y="8078"/>
                    <a:pt x="1665150" y="22456"/>
                  </a:cubicBezTo>
                  <a:cubicBezTo>
                    <a:pt x="1679528" y="36834"/>
                    <a:pt x="1687606" y="56336"/>
                    <a:pt x="1687606" y="76670"/>
                  </a:cubicBezTo>
                  <a:lnTo>
                    <a:pt x="1687606" y="355220"/>
                  </a:lnTo>
                  <a:cubicBezTo>
                    <a:pt x="1687606" y="397563"/>
                    <a:pt x="1653280" y="431890"/>
                    <a:pt x="1610936" y="431890"/>
                  </a:cubicBezTo>
                  <a:lnTo>
                    <a:pt x="76670" y="431890"/>
                  </a:lnTo>
                  <a:cubicBezTo>
                    <a:pt x="34326" y="431890"/>
                    <a:pt x="0" y="397563"/>
                    <a:pt x="0" y="355220"/>
                  </a:cubicBezTo>
                  <a:lnTo>
                    <a:pt x="0" y="76670"/>
                  </a:lnTo>
                  <a:cubicBezTo>
                    <a:pt x="0" y="34326"/>
                    <a:pt x="34326" y="0"/>
                    <a:pt x="7667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87606" cy="46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91946" y="8159607"/>
            <a:ext cx="4039093" cy="1033679"/>
            <a:chOff x="0" y="0"/>
            <a:chExt cx="1687606" cy="431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87606" cy="431890"/>
            </a:xfrm>
            <a:custGeom>
              <a:avLst/>
              <a:gdLst/>
              <a:ahLst/>
              <a:cxnLst/>
              <a:rect l="l" t="t" r="r" b="b"/>
              <a:pathLst>
                <a:path w="1687606" h="431890">
                  <a:moveTo>
                    <a:pt x="76670" y="0"/>
                  </a:moveTo>
                  <a:lnTo>
                    <a:pt x="1610936" y="0"/>
                  </a:lnTo>
                  <a:cubicBezTo>
                    <a:pt x="1631270" y="0"/>
                    <a:pt x="1650772" y="8078"/>
                    <a:pt x="1665150" y="22456"/>
                  </a:cubicBezTo>
                  <a:cubicBezTo>
                    <a:pt x="1679528" y="36834"/>
                    <a:pt x="1687606" y="56336"/>
                    <a:pt x="1687606" y="76670"/>
                  </a:cubicBezTo>
                  <a:lnTo>
                    <a:pt x="1687606" y="355220"/>
                  </a:lnTo>
                  <a:cubicBezTo>
                    <a:pt x="1687606" y="397563"/>
                    <a:pt x="1653280" y="431890"/>
                    <a:pt x="1610936" y="431890"/>
                  </a:cubicBezTo>
                  <a:lnTo>
                    <a:pt x="76670" y="431890"/>
                  </a:lnTo>
                  <a:cubicBezTo>
                    <a:pt x="34326" y="431890"/>
                    <a:pt x="0" y="397563"/>
                    <a:pt x="0" y="355220"/>
                  </a:cubicBezTo>
                  <a:lnTo>
                    <a:pt x="0" y="76670"/>
                  </a:lnTo>
                  <a:cubicBezTo>
                    <a:pt x="0" y="34326"/>
                    <a:pt x="34326" y="0"/>
                    <a:pt x="76670" y="0"/>
                  </a:cubicBezTo>
                  <a:close/>
                </a:path>
              </a:pathLst>
            </a:custGeom>
            <a:solidFill>
              <a:srgbClr val="FF175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87606" cy="469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7500738" y="8530335"/>
            <a:ext cx="333968" cy="292222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6F7D7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70300" y="4784993"/>
            <a:ext cx="13282385" cy="2863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441"/>
              </a:lnSpc>
            </a:pPr>
            <a:r>
              <a:rPr lang="en-US" sz="17674">
                <a:solidFill>
                  <a:srgbClr val="FF9A00"/>
                </a:solidFill>
                <a:latin typeface="Funtastic"/>
                <a:ea typeface="Funtastic"/>
                <a:cs typeface="Funtastic"/>
                <a:sym typeface="Funtastic"/>
              </a:rPr>
              <a:t>QUIZ</a:t>
            </a:r>
          </a:p>
        </p:txBody>
      </p:sp>
      <p:sp>
        <p:nvSpPr>
          <p:cNvPr id="13" name="Freeform 13"/>
          <p:cNvSpPr/>
          <p:nvPr/>
        </p:nvSpPr>
        <p:spPr>
          <a:xfrm rot="673250">
            <a:off x="12249514" y="4369845"/>
            <a:ext cx="7747535" cy="7324942"/>
          </a:xfrm>
          <a:custGeom>
            <a:avLst/>
            <a:gdLst/>
            <a:ahLst/>
            <a:cxnLst/>
            <a:rect l="l" t="t" r="r" b="b"/>
            <a:pathLst>
              <a:path w="7747535" h="7324942">
                <a:moveTo>
                  <a:pt x="0" y="0"/>
                </a:moveTo>
                <a:lnTo>
                  <a:pt x="7747535" y="0"/>
                </a:lnTo>
                <a:lnTo>
                  <a:pt x="7747535" y="7324942"/>
                </a:lnTo>
                <a:lnTo>
                  <a:pt x="0" y="7324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rot="-254332">
            <a:off x="-631392" y="4052973"/>
            <a:ext cx="5512280" cy="7017949"/>
          </a:xfrm>
          <a:custGeom>
            <a:avLst/>
            <a:gdLst/>
            <a:ahLst/>
            <a:cxnLst/>
            <a:rect l="l" t="t" r="r" b="b"/>
            <a:pathLst>
              <a:path w="5512280" h="7017949">
                <a:moveTo>
                  <a:pt x="0" y="0"/>
                </a:moveTo>
                <a:lnTo>
                  <a:pt x="5512279" y="0"/>
                </a:lnTo>
                <a:lnTo>
                  <a:pt x="5512279" y="7017948"/>
                </a:lnTo>
                <a:lnTo>
                  <a:pt x="0" y="7017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748594" y="1206874"/>
            <a:ext cx="16855826" cy="362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91"/>
              </a:lnSpc>
            </a:pPr>
            <a:r>
              <a:rPr lang="en-US" sz="11992" dirty="0">
                <a:solidFill>
                  <a:srgbClr val="F6F7D7"/>
                </a:solidFill>
                <a:latin typeface="Funtastic"/>
                <a:ea typeface="Funtastic"/>
                <a:cs typeface="Funtastic"/>
                <a:sym typeface="Funtastic"/>
              </a:rPr>
              <a:t>BEHIND THE LOOKSMAXXING TREND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08639" y="8377352"/>
            <a:ext cx="2552318" cy="63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94"/>
              </a:lnSpc>
              <a:spcBef>
                <a:spcPct val="0"/>
              </a:spcBef>
            </a:pPr>
            <a:r>
              <a:rPr lang="en-US" sz="3782" b="1" dirty="0">
                <a:solidFill>
                  <a:srgbClr val="F6F7D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PLAY NOW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95" y="0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</a:t>
            </a:r>
            <a:r>
              <a:rPr lang="en-US" sz="9635" dirty="0">
                <a:solidFill>
                  <a:srgbClr val="FF9A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9635" dirty="0">
                <a:latin typeface="Funtastic"/>
                <a:sym typeface="Funtastic"/>
              </a:rPr>
              <a:t>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8448" y="3294910"/>
            <a:ext cx="14150007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4"/>
              </a:lnSpc>
              <a:spcBef>
                <a:spcPct val="0"/>
              </a:spcBef>
            </a:pPr>
            <a:r>
              <a:rPr lang="en-US" sz="4499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Q3. </a:t>
            </a:r>
            <a:r>
              <a:rPr lang="en-US" sz="4499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the difference between </a:t>
            </a:r>
            <a:r>
              <a:rPr lang="en-US" sz="4499" u="none" strike="noStrike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softmaxxing</a:t>
            </a:r>
            <a:r>
              <a:rPr lang="en-US" sz="4499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and </a:t>
            </a:r>
            <a:r>
              <a:rPr lang="en-US" sz="4499" u="none" strike="noStrike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hardmaxxing</a:t>
            </a:r>
            <a:r>
              <a:rPr lang="en-US" sz="4499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6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Soft = temporary changes, Hard = permanent changes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Soft = personality, Hard = looks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c) There is no real difference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8448" y="3247285"/>
            <a:ext cx="14150007" cy="135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14"/>
              </a:lnSpc>
              <a:spcBef>
                <a:spcPct val="0"/>
              </a:spcBef>
            </a:pPr>
            <a:r>
              <a:rPr lang="en-US" sz="80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Q4. </a:t>
            </a:r>
            <a:r>
              <a:rPr lang="en-US" sz="80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“jestermaxxing”?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Improving your </a:t>
            </a:r>
            <a:r>
              <a:rPr lang="en-US" sz="3876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humour</a:t>
            </a: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in a healthy way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A type of fashion style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Acting overly funny to get approval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39062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8448" y="3247285"/>
            <a:ext cx="14150007" cy="136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29"/>
              </a:lnSpc>
              <a:spcBef>
                <a:spcPct val="0"/>
              </a:spcBef>
            </a:pPr>
            <a:r>
              <a:rPr lang="en-US" sz="81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Q4. </a:t>
            </a:r>
            <a:r>
              <a:rPr lang="en-US" sz="81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“jestermaxxing”?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Improving your humour in a healthy way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A type of fashion style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Acting overly funny to get approval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8448" y="3237760"/>
            <a:ext cx="14150007" cy="14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4"/>
              </a:lnSpc>
              <a:spcBef>
                <a:spcPct val="0"/>
              </a:spcBef>
            </a:pPr>
            <a:r>
              <a:rPr lang="en-US" sz="86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Q5. </a:t>
            </a:r>
            <a:r>
              <a:rPr lang="en-US" sz="86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“mogging”?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Helping someone improve their look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Ignoring someone socially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8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Trying to outshine or dominate someone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8448" y="3237760"/>
            <a:ext cx="14150007" cy="145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04"/>
              </a:lnSpc>
              <a:spcBef>
                <a:spcPct val="0"/>
              </a:spcBef>
            </a:pPr>
            <a:r>
              <a:rPr lang="en-US" sz="86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Q5. </a:t>
            </a:r>
            <a:r>
              <a:rPr lang="en-US" sz="86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“mogging”?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Helping someone improve their look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Ignoring someone socially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8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Trying to outshine or dominate someone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30142" y="3217440"/>
            <a:ext cx="14150007" cy="123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09"/>
              </a:lnSpc>
              <a:spcBef>
                <a:spcPct val="0"/>
              </a:spcBef>
            </a:pPr>
            <a:r>
              <a:rPr lang="en-US" sz="73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Q6. </a:t>
            </a:r>
            <a:r>
              <a:rPr lang="en-US" sz="73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a “GigaChad”?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A real social media influencer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An online fitness programme you sign-up to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17120" y="7700489"/>
            <a:ext cx="13051361" cy="58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Someone w</a:t>
            </a:r>
            <a:r>
              <a:rPr lang="en-GB" sz="3876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ho</a:t>
            </a:r>
            <a:r>
              <a:rPr lang="en-GB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is masculine, attractive &amp; muscular</a:t>
            </a:r>
            <a:endParaRPr lang="en-US" sz="3876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30142" y="3217440"/>
            <a:ext cx="14150007" cy="123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09"/>
              </a:lnSpc>
              <a:spcBef>
                <a:spcPct val="0"/>
              </a:spcBef>
            </a:pPr>
            <a:r>
              <a:rPr lang="en-US" sz="73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Q6. </a:t>
            </a:r>
            <a:r>
              <a:rPr lang="en-US" sz="73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a “GigaChad”?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A real social media influencer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An online fitness programme you sign-up to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17120" y="7700489"/>
            <a:ext cx="13051361" cy="58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Someone w</a:t>
            </a:r>
            <a:r>
              <a:rPr lang="en-GB" sz="3876" b="1" dirty="0" err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ho</a:t>
            </a:r>
            <a:r>
              <a:rPr lang="en-GB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is masculine, attractive &amp; muscular</a:t>
            </a:r>
            <a:endParaRPr lang="en-US" sz="3876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4199" y="3960561"/>
            <a:ext cx="15053761" cy="4481886"/>
            <a:chOff x="0" y="0"/>
            <a:chExt cx="3007120" cy="89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3882878"/>
            <a:ext cx="15053761" cy="4481886"/>
            <a:chOff x="0" y="0"/>
            <a:chExt cx="3007120" cy="895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6072" y="6322624"/>
            <a:ext cx="4066075" cy="1208586"/>
            <a:chOff x="0" y="0"/>
            <a:chExt cx="764264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0307" y="6322624"/>
            <a:ext cx="4066075" cy="1208586"/>
            <a:chOff x="0" y="0"/>
            <a:chExt cx="764264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09528" y="6654486"/>
            <a:ext cx="2067635" cy="62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</a:pPr>
            <a:r>
              <a:rPr lang="en-US" sz="4256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FALSE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78482" y="1758828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TRUE OR 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0737" y="3952287"/>
            <a:ext cx="14360686" cy="196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45"/>
              </a:lnSpc>
              <a:spcBef>
                <a:spcPct val="0"/>
              </a:spcBef>
            </a:pPr>
            <a:r>
              <a:rPr lang="en-US" sz="63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Q7. Most l</a:t>
            </a:r>
            <a:r>
              <a:rPr lang="en-US" sz="6300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ooksmaxxing content online shows realistic unedited results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46698" y="6658521"/>
            <a:ext cx="2077821" cy="63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277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TRUE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4199" y="3960561"/>
            <a:ext cx="15053761" cy="4481886"/>
            <a:chOff x="0" y="0"/>
            <a:chExt cx="3007120" cy="89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3882878"/>
            <a:ext cx="15053761" cy="4481886"/>
            <a:chOff x="0" y="0"/>
            <a:chExt cx="3007120" cy="895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6072" y="6322624"/>
            <a:ext cx="4066075" cy="1208586"/>
            <a:chOff x="0" y="0"/>
            <a:chExt cx="764264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0307" y="6322624"/>
            <a:ext cx="4066075" cy="1208586"/>
            <a:chOff x="0" y="0"/>
            <a:chExt cx="764264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09528" y="6654486"/>
            <a:ext cx="2067635" cy="62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</a:pPr>
            <a:r>
              <a:rPr lang="en-US" sz="4256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FALSE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78482" y="1758828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TRUE OR 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0737" y="3952287"/>
            <a:ext cx="14360686" cy="196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45"/>
              </a:lnSpc>
              <a:spcBef>
                <a:spcPct val="0"/>
              </a:spcBef>
            </a:pPr>
            <a:r>
              <a:rPr lang="en-US" sz="63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Q7. Most l</a:t>
            </a:r>
            <a:r>
              <a:rPr lang="en-US" sz="6300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ooksmaxxing content online shows realistic unedited results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46698" y="6658521"/>
            <a:ext cx="2077821" cy="63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277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TRUE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30142" y="3255540"/>
            <a:ext cx="14150007" cy="147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4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Q8. S</a:t>
            </a:r>
            <a:r>
              <a:rPr lang="en-US" sz="46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ome online spaces rank people’s looks </a:t>
            </a:r>
          </a:p>
          <a:p>
            <a:pPr marL="0" lvl="0" indent="0" algn="ctr">
              <a:lnSpc>
                <a:spcPts val="5404"/>
              </a:lnSpc>
              <a:spcBef>
                <a:spcPct val="0"/>
              </a:spcBef>
            </a:pPr>
            <a:r>
              <a:rPr lang="en-US" sz="46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(e.g. 1–10). What’s a problem with this?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It can damage young people’s confidence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It reduces people to numbers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It ignores people’s personality and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80039" y="2996352"/>
            <a:ext cx="15127921" cy="6261948"/>
            <a:chOff x="0" y="0"/>
            <a:chExt cx="3007120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1244746"/>
            </a:xfrm>
            <a:custGeom>
              <a:avLst/>
              <a:gdLst/>
              <a:ahLst/>
              <a:cxnLst/>
              <a:rect l="l" t="t" r="r" b="b"/>
              <a:pathLst>
                <a:path w="3007120" h="1244746">
                  <a:moveTo>
                    <a:pt x="25588" y="0"/>
                  </a:moveTo>
                  <a:lnTo>
                    <a:pt x="2981531" y="0"/>
                  </a:lnTo>
                  <a:cubicBezTo>
                    <a:pt x="2988318" y="0"/>
                    <a:pt x="2994826" y="2696"/>
                    <a:pt x="2999625" y="7495"/>
                  </a:cubicBezTo>
                  <a:cubicBezTo>
                    <a:pt x="3004424" y="12293"/>
                    <a:pt x="3007120" y="18802"/>
                    <a:pt x="3007120" y="25588"/>
                  </a:cubicBezTo>
                  <a:lnTo>
                    <a:pt x="3007120" y="1219158"/>
                  </a:lnTo>
                  <a:cubicBezTo>
                    <a:pt x="3007120" y="1225945"/>
                    <a:pt x="3004424" y="1232453"/>
                    <a:pt x="2999625" y="1237252"/>
                  </a:cubicBezTo>
                  <a:cubicBezTo>
                    <a:pt x="2994826" y="1242051"/>
                    <a:pt x="2988318" y="1244746"/>
                    <a:pt x="2981531" y="1244746"/>
                  </a:cubicBezTo>
                  <a:lnTo>
                    <a:pt x="25588" y="1244746"/>
                  </a:lnTo>
                  <a:cubicBezTo>
                    <a:pt x="18802" y="1244746"/>
                    <a:pt x="12293" y="1242051"/>
                    <a:pt x="7495" y="1237252"/>
                  </a:cubicBezTo>
                  <a:cubicBezTo>
                    <a:pt x="2696" y="1232453"/>
                    <a:pt x="0" y="1225945"/>
                    <a:pt x="0" y="1219158"/>
                  </a:cubicBezTo>
                  <a:lnTo>
                    <a:pt x="0" y="25588"/>
                  </a:lnTo>
                  <a:cubicBezTo>
                    <a:pt x="0" y="18802"/>
                    <a:pt x="2696" y="12293"/>
                    <a:pt x="7495" y="7495"/>
                  </a:cubicBezTo>
                  <a:cubicBezTo>
                    <a:pt x="12293" y="2696"/>
                    <a:pt x="18802" y="0"/>
                    <a:pt x="25588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68482" y="4052022"/>
            <a:ext cx="164268" cy="1642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68482" y="5748844"/>
            <a:ext cx="164268" cy="16426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8482" y="7442089"/>
            <a:ext cx="164268" cy="16426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073551" y="785535"/>
            <a:ext cx="12140899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99"/>
              </a:lnSpc>
            </a:pPr>
            <a:r>
              <a:rPr lang="en-US" sz="9635" dirty="0">
                <a:latin typeface="Funtastic"/>
                <a:ea typeface="Funtastic"/>
                <a:cs typeface="Funtastic"/>
                <a:sym typeface="Funtastic"/>
              </a:rPr>
              <a:t>LEARNING OUTCOMES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562746" y="3876405"/>
            <a:ext cx="13256774" cy="1187184"/>
            <a:chOff x="0" y="19049"/>
            <a:chExt cx="17675698" cy="1582912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41395" y="19049"/>
              <a:ext cx="16534303" cy="158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b="1" dirty="0">
                  <a:solidFill>
                    <a:srgbClr val="000000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Understand</a:t>
              </a:r>
              <a:r>
                <a:rPr lang="en-US" sz="4025" b="1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 </a:t>
              </a:r>
              <a:r>
                <a:rPr lang="en-US" sz="4025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some of the key words and ideas linked to looksmaxxing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562746" y="5573227"/>
            <a:ext cx="13744055" cy="1187184"/>
            <a:chOff x="0" y="19049"/>
            <a:chExt cx="18325406" cy="1582913"/>
          </a:xfrm>
        </p:grpSpPr>
        <p:grpSp>
          <p:nvGrpSpPr>
            <p:cNvPr id="22" name="Group 22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41395" y="19049"/>
              <a:ext cx="17184011" cy="15829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b="1" dirty="0">
                  <a:solidFill>
                    <a:srgbClr val="000000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Critically </a:t>
              </a:r>
              <a:r>
                <a:rPr lang="en-US" sz="4025" dirty="0">
                  <a:solidFill>
                    <a:srgbClr val="000000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think</a:t>
              </a:r>
              <a:r>
                <a:rPr lang="en-US" sz="4025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 how social media, comparison and online cultures can shape confidence and self-image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562746" y="7266472"/>
            <a:ext cx="13256774" cy="1187184"/>
            <a:chOff x="0" y="19049"/>
            <a:chExt cx="17675698" cy="1582912"/>
          </a:xfrm>
        </p:grpSpPr>
        <p:grpSp>
          <p:nvGrpSpPr>
            <p:cNvPr id="27" name="Group 27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41395" y="19049"/>
              <a:ext cx="16534303" cy="158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b="1" dirty="0">
                  <a:solidFill>
                    <a:srgbClr val="000000"/>
                  </a:solidFill>
                  <a:latin typeface="Anantason Bold"/>
                  <a:ea typeface="Anantason Bold"/>
                  <a:cs typeface="Anantason Bold"/>
                  <a:sym typeface="Anantason Bold"/>
                </a:rPr>
                <a:t>Reflect</a:t>
              </a:r>
              <a:r>
                <a:rPr lang="en-US" sz="4025" b="1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 </a:t>
              </a:r>
              <a:r>
                <a:rPr lang="en-US" sz="4025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on what actually builds healthy, lasting self-confidence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30142" y="3255540"/>
            <a:ext cx="14150007" cy="147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4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Q8. S</a:t>
            </a:r>
            <a:r>
              <a:rPr lang="en-US" sz="46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ome online spaces rank people’s looks </a:t>
            </a:r>
          </a:p>
          <a:p>
            <a:pPr marL="0" lvl="0" indent="0" algn="ctr">
              <a:lnSpc>
                <a:spcPts val="5404"/>
              </a:lnSpc>
              <a:spcBef>
                <a:spcPct val="0"/>
              </a:spcBef>
            </a:pPr>
            <a:r>
              <a:rPr lang="en-US" sz="46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(e.g. 1–10). What’s a problem with this?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It can damage young people’s confidence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It reduces people to numbers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It ignores people’s personality and values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4199" y="3960561"/>
            <a:ext cx="15053761" cy="4481886"/>
            <a:chOff x="0" y="0"/>
            <a:chExt cx="3007120" cy="89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3882878"/>
            <a:ext cx="15053761" cy="4481886"/>
            <a:chOff x="0" y="0"/>
            <a:chExt cx="3007120" cy="895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6072" y="6322624"/>
            <a:ext cx="4066075" cy="1208586"/>
            <a:chOff x="0" y="0"/>
            <a:chExt cx="764264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0307" y="6322624"/>
            <a:ext cx="4066075" cy="1208586"/>
            <a:chOff x="0" y="0"/>
            <a:chExt cx="764264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09528" y="6654486"/>
            <a:ext cx="2067635" cy="62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</a:pPr>
            <a:r>
              <a:rPr lang="en-US" sz="4256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FALSE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78482" y="1758828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TRUE OR 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0737" y="3942762"/>
            <a:ext cx="14360686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80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Q9. Y</a:t>
            </a:r>
            <a:r>
              <a:rPr lang="en-US" sz="7200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ou need to be the ‘alpha</a:t>
            </a:r>
            <a:r>
              <a:rPr lang="en-US" sz="72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’</a:t>
            </a:r>
            <a:r>
              <a:rPr lang="en-US" sz="7200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to be respected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46698" y="6658521"/>
            <a:ext cx="2077821" cy="63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277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TRUE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4199" y="3960561"/>
            <a:ext cx="15053761" cy="4481886"/>
            <a:chOff x="0" y="0"/>
            <a:chExt cx="3007120" cy="89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3882878"/>
            <a:ext cx="15053761" cy="4481886"/>
            <a:chOff x="0" y="0"/>
            <a:chExt cx="3007120" cy="895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6072" y="6322624"/>
            <a:ext cx="4066075" cy="1208586"/>
            <a:chOff x="0" y="0"/>
            <a:chExt cx="764264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0307" y="6322624"/>
            <a:ext cx="4066075" cy="1208586"/>
            <a:chOff x="0" y="0"/>
            <a:chExt cx="764264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09528" y="6654486"/>
            <a:ext cx="2067635" cy="62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</a:pPr>
            <a:r>
              <a:rPr lang="en-US" sz="4256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FALSE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78482" y="1758828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TRUE OR 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0737" y="3942762"/>
            <a:ext cx="14360686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80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Q9. Y</a:t>
            </a:r>
            <a:r>
              <a:rPr lang="en-US" sz="7200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ou need to be the ‘alpha’ to be respected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46698" y="6658521"/>
            <a:ext cx="2077821" cy="63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277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TRUE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592728" y="819150"/>
            <a:ext cx="15102545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89"/>
              </a:lnSpc>
            </a:pPr>
            <a:r>
              <a:rPr lang="en-US" sz="20990" dirty="0">
                <a:solidFill>
                  <a:schemeClr val="bg1"/>
                </a:solidFill>
                <a:latin typeface="Funtastic"/>
                <a:ea typeface="Funtastic"/>
                <a:cs typeface="Funtastic"/>
                <a:sym typeface="Funtastic"/>
              </a:rPr>
              <a:t>DISCUSSION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06599" y="4112961"/>
            <a:ext cx="15053761" cy="4481886"/>
            <a:chOff x="0" y="0"/>
            <a:chExt cx="3007120" cy="895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41511" y="3969035"/>
            <a:ext cx="15053761" cy="4481886"/>
            <a:chOff x="0" y="0"/>
            <a:chExt cx="3007120" cy="895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547959" y="4756248"/>
            <a:ext cx="619327" cy="1077090"/>
          </a:xfrm>
          <a:custGeom>
            <a:avLst/>
            <a:gdLst/>
            <a:ahLst/>
            <a:cxnLst/>
            <a:rect l="l" t="t" r="r" b="b"/>
            <a:pathLst>
              <a:path w="619327" h="1077090">
                <a:moveTo>
                  <a:pt x="0" y="0"/>
                </a:moveTo>
                <a:lnTo>
                  <a:pt x="619326" y="0"/>
                </a:lnTo>
                <a:lnTo>
                  <a:pt x="619326" y="1077090"/>
                </a:lnTo>
                <a:lnTo>
                  <a:pt x="0" y="10770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806599" y="4245606"/>
            <a:ext cx="14360686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89"/>
              </a:lnSpc>
              <a:spcBef>
                <a:spcPct val="0"/>
              </a:spcBef>
            </a:pPr>
            <a:r>
              <a:rPr lang="en-US" sz="10599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There is only one ‘ideal’ male body type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25680" y="2630998"/>
            <a:ext cx="13836639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89"/>
              </a:lnSpc>
            </a:pPr>
            <a:r>
              <a:rPr lang="en-US" sz="20990" dirty="0">
                <a:latin typeface="Funtastic"/>
                <a:ea typeface="Funtastic"/>
                <a:cs typeface="Funtastic"/>
                <a:sym typeface="Funtastic"/>
              </a:rPr>
              <a:t>ROUND 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887984" y="6123900"/>
            <a:ext cx="10649883" cy="1322551"/>
            <a:chOff x="0" y="0"/>
            <a:chExt cx="2340793" cy="2906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0793" cy="290690"/>
            </a:xfrm>
            <a:custGeom>
              <a:avLst/>
              <a:gdLst/>
              <a:ahLst/>
              <a:cxnLst/>
              <a:rect l="l" t="t" r="r" b="b"/>
              <a:pathLst>
                <a:path w="2340793" h="290690">
                  <a:moveTo>
                    <a:pt x="36347" y="0"/>
                  </a:moveTo>
                  <a:lnTo>
                    <a:pt x="2304445" y="0"/>
                  </a:lnTo>
                  <a:cubicBezTo>
                    <a:pt x="2324520" y="0"/>
                    <a:pt x="2340793" y="16273"/>
                    <a:pt x="2340793" y="36347"/>
                  </a:cubicBezTo>
                  <a:lnTo>
                    <a:pt x="2340793" y="254343"/>
                  </a:lnTo>
                  <a:cubicBezTo>
                    <a:pt x="2340793" y="263983"/>
                    <a:pt x="2336963" y="273228"/>
                    <a:pt x="2330147" y="280045"/>
                  </a:cubicBezTo>
                  <a:cubicBezTo>
                    <a:pt x="2323330" y="286861"/>
                    <a:pt x="2314085" y="290690"/>
                    <a:pt x="2304445" y="290690"/>
                  </a:cubicBezTo>
                  <a:lnTo>
                    <a:pt x="36347" y="290690"/>
                  </a:lnTo>
                  <a:cubicBezTo>
                    <a:pt x="16273" y="290690"/>
                    <a:pt x="0" y="274417"/>
                    <a:pt x="0" y="254343"/>
                  </a:cubicBezTo>
                  <a:lnTo>
                    <a:pt x="0" y="36347"/>
                  </a:lnTo>
                  <a:cubicBezTo>
                    <a:pt x="0" y="16273"/>
                    <a:pt x="16273" y="0"/>
                    <a:pt x="36347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340793" cy="328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88532" y="6017182"/>
            <a:ext cx="10643370" cy="1322551"/>
            <a:chOff x="0" y="0"/>
            <a:chExt cx="2339361" cy="2906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39361" cy="290690"/>
            </a:xfrm>
            <a:custGeom>
              <a:avLst/>
              <a:gdLst/>
              <a:ahLst/>
              <a:cxnLst/>
              <a:rect l="l" t="t" r="r" b="b"/>
              <a:pathLst>
                <a:path w="2339361" h="290690">
                  <a:moveTo>
                    <a:pt x="36370" y="0"/>
                  </a:moveTo>
                  <a:lnTo>
                    <a:pt x="2302992" y="0"/>
                  </a:lnTo>
                  <a:cubicBezTo>
                    <a:pt x="2323078" y="0"/>
                    <a:pt x="2339361" y="16283"/>
                    <a:pt x="2339361" y="36370"/>
                  </a:cubicBezTo>
                  <a:lnTo>
                    <a:pt x="2339361" y="254321"/>
                  </a:lnTo>
                  <a:cubicBezTo>
                    <a:pt x="2339361" y="274407"/>
                    <a:pt x="2323078" y="290690"/>
                    <a:pt x="2302992" y="290690"/>
                  </a:cubicBezTo>
                  <a:lnTo>
                    <a:pt x="36370" y="290690"/>
                  </a:lnTo>
                  <a:cubicBezTo>
                    <a:pt x="16283" y="290690"/>
                    <a:pt x="0" y="274407"/>
                    <a:pt x="0" y="254321"/>
                  </a:cubicBezTo>
                  <a:lnTo>
                    <a:pt x="0" y="36370"/>
                  </a:lnTo>
                  <a:cubicBezTo>
                    <a:pt x="0" y="16283"/>
                    <a:pt x="16283" y="0"/>
                    <a:pt x="36370" y="0"/>
                  </a:cubicBezTo>
                  <a:close/>
                </a:path>
              </a:pathLst>
            </a:custGeom>
            <a:solidFill>
              <a:srgbClr val="FF175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39361" cy="328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166657" y="4471172"/>
            <a:ext cx="8492553" cy="5950557"/>
          </a:xfrm>
          <a:custGeom>
            <a:avLst/>
            <a:gdLst/>
            <a:ahLst/>
            <a:cxnLst/>
            <a:rect l="l" t="t" r="r" b="b"/>
            <a:pathLst>
              <a:path w="6021267" h="4521424">
                <a:moveTo>
                  <a:pt x="0" y="0"/>
                </a:moveTo>
                <a:lnTo>
                  <a:pt x="6021267" y="0"/>
                </a:lnTo>
                <a:lnTo>
                  <a:pt x="6021267" y="4521424"/>
                </a:lnTo>
                <a:lnTo>
                  <a:pt x="0" y="452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4068513" y="6136214"/>
            <a:ext cx="10083407" cy="1257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4"/>
              </a:lnSpc>
              <a:spcBef>
                <a:spcPct val="0"/>
              </a:spcBef>
            </a:pPr>
            <a:r>
              <a:rPr lang="en-US" sz="7499" dirty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Values &amp; Reflection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70242" y="3455592"/>
            <a:ext cx="14150007" cy="75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4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Q10. </a:t>
            </a:r>
            <a:r>
              <a:rPr lang="en-US" sz="44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actually builds self-confidence?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Having lots of followers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Feeling good or comfortable about yourself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Looking perfect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070242" y="3455592"/>
            <a:ext cx="14150007" cy="75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4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Q10. </a:t>
            </a:r>
            <a:r>
              <a:rPr lang="en-US" sz="44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actually builds self-confidence?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a) Having lots of followers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Feeling good or comfortable about yourself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Looking perfect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57202" y="3445486"/>
            <a:ext cx="14150007" cy="75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4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Q11. </a:t>
            </a:r>
            <a:r>
              <a:rPr lang="en-US" sz="44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Why do young people still follow looksmaxxing?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a) To feel more confident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Pressure to fit in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To get more attention or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57202" y="3445486"/>
            <a:ext cx="14150007" cy="75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4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Q11. </a:t>
            </a:r>
            <a:r>
              <a:rPr lang="en-US" sz="44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Why do young people still follow looksmaxxing?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a) To feel more confident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Pressure to fit in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To get more attention or validation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57202" y="3366030"/>
            <a:ext cx="14150007" cy="11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19"/>
              </a:lnSpc>
              <a:spcBef>
                <a:spcPct val="0"/>
              </a:spcBef>
            </a:pPr>
            <a:r>
              <a:rPr lang="en-US" sz="6799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Q12. </a:t>
            </a:r>
            <a:r>
              <a:rPr lang="en-US" sz="6799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builds real confidence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a) Comparing yourself to others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Putting others down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Working on yourself and respecting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80039" y="2996352"/>
            <a:ext cx="15127921" cy="6261948"/>
            <a:chOff x="0" y="0"/>
            <a:chExt cx="3007120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1244746"/>
            </a:xfrm>
            <a:custGeom>
              <a:avLst/>
              <a:gdLst/>
              <a:ahLst/>
              <a:cxnLst/>
              <a:rect l="l" t="t" r="r" b="b"/>
              <a:pathLst>
                <a:path w="3007120" h="1244746">
                  <a:moveTo>
                    <a:pt x="25588" y="0"/>
                  </a:moveTo>
                  <a:lnTo>
                    <a:pt x="2981531" y="0"/>
                  </a:lnTo>
                  <a:cubicBezTo>
                    <a:pt x="2988318" y="0"/>
                    <a:pt x="2994826" y="2696"/>
                    <a:pt x="2999625" y="7495"/>
                  </a:cubicBezTo>
                  <a:cubicBezTo>
                    <a:pt x="3004424" y="12293"/>
                    <a:pt x="3007120" y="18802"/>
                    <a:pt x="3007120" y="25588"/>
                  </a:cubicBezTo>
                  <a:lnTo>
                    <a:pt x="3007120" y="1219158"/>
                  </a:lnTo>
                  <a:cubicBezTo>
                    <a:pt x="3007120" y="1225945"/>
                    <a:pt x="3004424" y="1232453"/>
                    <a:pt x="2999625" y="1237252"/>
                  </a:cubicBezTo>
                  <a:cubicBezTo>
                    <a:pt x="2994826" y="1242051"/>
                    <a:pt x="2988318" y="1244746"/>
                    <a:pt x="2981531" y="1244746"/>
                  </a:cubicBezTo>
                  <a:lnTo>
                    <a:pt x="25588" y="1244746"/>
                  </a:lnTo>
                  <a:cubicBezTo>
                    <a:pt x="18802" y="1244746"/>
                    <a:pt x="12293" y="1242051"/>
                    <a:pt x="7495" y="1237252"/>
                  </a:cubicBezTo>
                  <a:cubicBezTo>
                    <a:pt x="2696" y="1232453"/>
                    <a:pt x="0" y="1225945"/>
                    <a:pt x="0" y="1219158"/>
                  </a:cubicBezTo>
                  <a:lnTo>
                    <a:pt x="0" y="25588"/>
                  </a:lnTo>
                  <a:cubicBezTo>
                    <a:pt x="0" y="18802"/>
                    <a:pt x="2696" y="12293"/>
                    <a:pt x="7495" y="7495"/>
                  </a:cubicBezTo>
                  <a:cubicBezTo>
                    <a:pt x="12293" y="2696"/>
                    <a:pt x="18802" y="0"/>
                    <a:pt x="25588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68482" y="4052022"/>
            <a:ext cx="164268" cy="1642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68482" y="5748844"/>
            <a:ext cx="164268" cy="16426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8482" y="7442089"/>
            <a:ext cx="164268" cy="16426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INSTRUCTIONS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562746" y="3876405"/>
            <a:ext cx="13256774" cy="1187184"/>
            <a:chOff x="0" y="19049"/>
            <a:chExt cx="17675698" cy="1582912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41395" y="19049"/>
              <a:ext cx="16534303" cy="158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Work in pairs or small groups and discuss your answer for each question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562746" y="5573227"/>
            <a:ext cx="13256774" cy="1187184"/>
            <a:chOff x="0" y="19049"/>
            <a:chExt cx="17675698" cy="1582912"/>
          </a:xfrm>
        </p:grpSpPr>
        <p:grpSp>
          <p:nvGrpSpPr>
            <p:cNvPr id="22" name="Group 22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41395" y="19049"/>
              <a:ext cx="16534303" cy="158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Be ready to explain your choice and discuss your thinking in the group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562746" y="7266472"/>
            <a:ext cx="13256774" cy="1187184"/>
            <a:chOff x="0" y="19049"/>
            <a:chExt cx="17675698" cy="1582912"/>
          </a:xfrm>
        </p:grpSpPr>
        <p:grpSp>
          <p:nvGrpSpPr>
            <p:cNvPr id="27" name="Group 27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41395" y="19049"/>
              <a:ext cx="16534303" cy="158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Listen to other people’s ideas and be open to changing your mind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57202" y="3366030"/>
            <a:ext cx="14150007" cy="11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19"/>
              </a:lnSpc>
              <a:spcBef>
                <a:spcPct val="0"/>
              </a:spcBef>
            </a:pPr>
            <a:r>
              <a:rPr lang="en-US" sz="67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Q12. </a:t>
            </a:r>
            <a:r>
              <a:rPr lang="en-US" sz="67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builds real confidence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17142" y="4987094"/>
            <a:ext cx="12521951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a) Comparing yourself to others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Putting others down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c) Working on yourself and respecting others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4199" y="3960561"/>
            <a:ext cx="15053761" cy="4481886"/>
            <a:chOff x="0" y="0"/>
            <a:chExt cx="3007120" cy="89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3882878"/>
            <a:ext cx="15053761" cy="4481886"/>
            <a:chOff x="0" y="0"/>
            <a:chExt cx="3007120" cy="895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6072" y="6322624"/>
            <a:ext cx="4066075" cy="1208586"/>
            <a:chOff x="0" y="0"/>
            <a:chExt cx="764264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0307" y="6322624"/>
            <a:ext cx="4066075" cy="1208586"/>
            <a:chOff x="0" y="0"/>
            <a:chExt cx="764264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09528" y="6654486"/>
            <a:ext cx="2067635" cy="62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</a:pPr>
            <a:r>
              <a:rPr lang="en-US" sz="4256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FALSE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78482" y="1758828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TRUE OR 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0737" y="4143085"/>
            <a:ext cx="14360686" cy="190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15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Q13. </a:t>
            </a:r>
            <a:r>
              <a:rPr lang="en-US" sz="6100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Looking after your mental health is a big part of building self-confidence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46698" y="6658521"/>
            <a:ext cx="2077821" cy="63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277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TRUE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4199" y="3960561"/>
            <a:ext cx="15053761" cy="4481886"/>
            <a:chOff x="0" y="0"/>
            <a:chExt cx="3007120" cy="89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3882878"/>
            <a:ext cx="15053761" cy="4481886"/>
            <a:chOff x="0" y="0"/>
            <a:chExt cx="3007120" cy="895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6072" y="6322624"/>
            <a:ext cx="4066075" cy="1208586"/>
            <a:chOff x="0" y="0"/>
            <a:chExt cx="764264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0307" y="6322624"/>
            <a:ext cx="4066075" cy="1208586"/>
            <a:chOff x="0" y="0"/>
            <a:chExt cx="764264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09528" y="6654486"/>
            <a:ext cx="2067635" cy="62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</a:pPr>
            <a:r>
              <a:rPr lang="en-US" sz="4256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FALSE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78482" y="1758828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TRUE OR 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0737" y="4143085"/>
            <a:ext cx="14360686" cy="1905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15"/>
              </a:lnSpc>
              <a:spcBef>
                <a:spcPct val="0"/>
              </a:spcBef>
            </a:pPr>
            <a:r>
              <a:rPr lang="en-US" sz="61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Q13.  </a:t>
            </a:r>
            <a:r>
              <a:rPr lang="en-US" sz="6100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Looking after your mental health is a big part of building self-confidence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46698" y="6658521"/>
            <a:ext cx="2077821" cy="63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277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TRUE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592728" y="819150"/>
            <a:ext cx="15102545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89"/>
              </a:lnSpc>
            </a:pPr>
            <a:r>
              <a:rPr lang="en-US" sz="20990" dirty="0">
                <a:solidFill>
                  <a:schemeClr val="bg1"/>
                </a:solidFill>
                <a:latin typeface="Funtastic"/>
                <a:ea typeface="Funtastic"/>
                <a:cs typeface="Funtastic"/>
                <a:sym typeface="Funtastic"/>
              </a:rPr>
              <a:t>DISCUSSION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06599" y="4112961"/>
            <a:ext cx="15053761" cy="4481886"/>
            <a:chOff x="0" y="0"/>
            <a:chExt cx="3007120" cy="895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41511" y="3969035"/>
            <a:ext cx="15053761" cy="4481886"/>
            <a:chOff x="0" y="0"/>
            <a:chExt cx="3007120" cy="895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97574" y="4274181"/>
            <a:ext cx="14360686" cy="3747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29"/>
              </a:lnSpc>
              <a:spcBef>
                <a:spcPct val="0"/>
              </a:spcBef>
            </a:pPr>
            <a:r>
              <a:rPr lang="en-US" sz="81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doe</a:t>
            </a:r>
            <a:r>
              <a:rPr lang="en-US" sz="81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 ‘being confident in yourself’ actually mean to you?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90837" y="6881390"/>
            <a:ext cx="655822" cy="1140560"/>
          </a:xfrm>
          <a:custGeom>
            <a:avLst/>
            <a:gdLst/>
            <a:ahLst/>
            <a:cxnLst/>
            <a:rect l="l" t="t" r="r" b="b"/>
            <a:pathLst>
              <a:path w="655822" h="1140560">
                <a:moveTo>
                  <a:pt x="0" y="0"/>
                </a:moveTo>
                <a:lnTo>
                  <a:pt x="655822" y="0"/>
                </a:lnTo>
                <a:lnTo>
                  <a:pt x="655822" y="1140560"/>
                </a:lnTo>
                <a:lnTo>
                  <a:pt x="0" y="1140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225680" y="2630998"/>
            <a:ext cx="13836639" cy="3406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89"/>
              </a:lnSpc>
            </a:pPr>
            <a:r>
              <a:rPr lang="en-US" sz="20990">
                <a:solidFill>
                  <a:srgbClr val="F6F7D7"/>
                </a:solidFill>
                <a:latin typeface="Funtastic"/>
                <a:ea typeface="Funtastic"/>
                <a:cs typeface="Funtastic"/>
                <a:sym typeface="Funtastic"/>
              </a:rPr>
              <a:t>ACTIVITY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393058" y="6123900"/>
            <a:ext cx="11633223" cy="1322551"/>
            <a:chOff x="0" y="0"/>
            <a:chExt cx="2556926" cy="2906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56926" cy="290690"/>
            </a:xfrm>
            <a:custGeom>
              <a:avLst/>
              <a:gdLst/>
              <a:ahLst/>
              <a:cxnLst/>
              <a:rect l="l" t="t" r="r" b="b"/>
              <a:pathLst>
                <a:path w="2556926" h="290690">
                  <a:moveTo>
                    <a:pt x="33275" y="0"/>
                  </a:moveTo>
                  <a:lnTo>
                    <a:pt x="2523651" y="0"/>
                  </a:lnTo>
                  <a:cubicBezTo>
                    <a:pt x="2542029" y="0"/>
                    <a:pt x="2556926" y="14898"/>
                    <a:pt x="2556926" y="33275"/>
                  </a:cubicBezTo>
                  <a:lnTo>
                    <a:pt x="2556926" y="257415"/>
                  </a:lnTo>
                  <a:cubicBezTo>
                    <a:pt x="2556926" y="266240"/>
                    <a:pt x="2553420" y="274704"/>
                    <a:pt x="2547180" y="280944"/>
                  </a:cubicBezTo>
                  <a:cubicBezTo>
                    <a:pt x="2540940" y="287185"/>
                    <a:pt x="2532476" y="290690"/>
                    <a:pt x="2523651" y="290690"/>
                  </a:cubicBezTo>
                  <a:lnTo>
                    <a:pt x="33275" y="290690"/>
                  </a:lnTo>
                  <a:cubicBezTo>
                    <a:pt x="14898" y="290690"/>
                    <a:pt x="0" y="275793"/>
                    <a:pt x="0" y="257415"/>
                  </a:cubicBezTo>
                  <a:lnTo>
                    <a:pt x="0" y="33275"/>
                  </a:lnTo>
                  <a:cubicBezTo>
                    <a:pt x="0" y="14898"/>
                    <a:pt x="14898" y="0"/>
                    <a:pt x="33275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556926" cy="328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05103" y="6037466"/>
            <a:ext cx="11546455" cy="1322551"/>
            <a:chOff x="0" y="0"/>
            <a:chExt cx="2537855" cy="2906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37855" cy="290690"/>
            </a:xfrm>
            <a:custGeom>
              <a:avLst/>
              <a:gdLst/>
              <a:ahLst/>
              <a:cxnLst/>
              <a:rect l="l" t="t" r="r" b="b"/>
              <a:pathLst>
                <a:path w="2537855" h="290690">
                  <a:moveTo>
                    <a:pt x="33525" y="0"/>
                  </a:moveTo>
                  <a:lnTo>
                    <a:pt x="2504330" y="0"/>
                  </a:lnTo>
                  <a:cubicBezTo>
                    <a:pt x="2513221" y="0"/>
                    <a:pt x="2521749" y="3532"/>
                    <a:pt x="2528036" y="9819"/>
                  </a:cubicBezTo>
                  <a:cubicBezTo>
                    <a:pt x="2534323" y="16106"/>
                    <a:pt x="2537855" y="24634"/>
                    <a:pt x="2537855" y="33525"/>
                  </a:cubicBezTo>
                  <a:lnTo>
                    <a:pt x="2537855" y="257165"/>
                  </a:lnTo>
                  <a:cubicBezTo>
                    <a:pt x="2537855" y="266057"/>
                    <a:pt x="2534323" y="274584"/>
                    <a:pt x="2528036" y="280871"/>
                  </a:cubicBezTo>
                  <a:cubicBezTo>
                    <a:pt x="2521749" y="287158"/>
                    <a:pt x="2513221" y="290690"/>
                    <a:pt x="2504330" y="290690"/>
                  </a:cubicBezTo>
                  <a:lnTo>
                    <a:pt x="33525" y="290690"/>
                  </a:lnTo>
                  <a:cubicBezTo>
                    <a:pt x="24634" y="290690"/>
                    <a:pt x="16106" y="287158"/>
                    <a:pt x="9819" y="280871"/>
                  </a:cubicBezTo>
                  <a:cubicBezTo>
                    <a:pt x="3532" y="274584"/>
                    <a:pt x="0" y="266057"/>
                    <a:pt x="0" y="257165"/>
                  </a:cubicBezTo>
                  <a:lnTo>
                    <a:pt x="0" y="33525"/>
                  </a:lnTo>
                  <a:cubicBezTo>
                    <a:pt x="0" y="24634"/>
                    <a:pt x="3532" y="16106"/>
                    <a:pt x="9819" y="9819"/>
                  </a:cubicBezTo>
                  <a:cubicBezTo>
                    <a:pt x="16106" y="3532"/>
                    <a:pt x="24634" y="0"/>
                    <a:pt x="33525" y="0"/>
                  </a:cubicBezTo>
                  <a:close/>
                </a:path>
              </a:pathLst>
            </a:custGeom>
            <a:solidFill>
              <a:srgbClr val="FF175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37855" cy="328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23588" y="6352014"/>
            <a:ext cx="10309485" cy="66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82"/>
              </a:lnSpc>
              <a:spcBef>
                <a:spcPct val="0"/>
              </a:spcBef>
            </a:pPr>
            <a:r>
              <a:rPr lang="en-US" sz="3844" b="1">
                <a:solidFill>
                  <a:srgbClr val="F6F7D7"/>
                </a:solidFill>
                <a:latin typeface="Anantason Bold"/>
                <a:ea typeface="Anantason Bold"/>
                <a:cs typeface="Anantason Bold"/>
                <a:sym typeface="Anantason Bold"/>
              </a:rPr>
              <a:t>CONFIDENCE: WHAT ACTUALLY MATTERS?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80039" y="2996352"/>
            <a:ext cx="15127921" cy="6261948"/>
            <a:chOff x="0" y="0"/>
            <a:chExt cx="3007120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1244746"/>
            </a:xfrm>
            <a:custGeom>
              <a:avLst/>
              <a:gdLst/>
              <a:ahLst/>
              <a:cxnLst/>
              <a:rect l="l" t="t" r="r" b="b"/>
              <a:pathLst>
                <a:path w="3007120" h="1244746">
                  <a:moveTo>
                    <a:pt x="25588" y="0"/>
                  </a:moveTo>
                  <a:lnTo>
                    <a:pt x="2981531" y="0"/>
                  </a:lnTo>
                  <a:cubicBezTo>
                    <a:pt x="2988318" y="0"/>
                    <a:pt x="2994826" y="2696"/>
                    <a:pt x="2999625" y="7495"/>
                  </a:cubicBezTo>
                  <a:cubicBezTo>
                    <a:pt x="3004424" y="12293"/>
                    <a:pt x="3007120" y="18802"/>
                    <a:pt x="3007120" y="25588"/>
                  </a:cubicBezTo>
                  <a:lnTo>
                    <a:pt x="3007120" y="1219158"/>
                  </a:lnTo>
                  <a:cubicBezTo>
                    <a:pt x="3007120" y="1225945"/>
                    <a:pt x="3004424" y="1232453"/>
                    <a:pt x="2999625" y="1237252"/>
                  </a:cubicBezTo>
                  <a:cubicBezTo>
                    <a:pt x="2994826" y="1242051"/>
                    <a:pt x="2988318" y="1244746"/>
                    <a:pt x="2981531" y="1244746"/>
                  </a:cubicBezTo>
                  <a:lnTo>
                    <a:pt x="25588" y="1244746"/>
                  </a:lnTo>
                  <a:cubicBezTo>
                    <a:pt x="18802" y="1244746"/>
                    <a:pt x="12293" y="1242051"/>
                    <a:pt x="7495" y="1237252"/>
                  </a:cubicBezTo>
                  <a:cubicBezTo>
                    <a:pt x="2696" y="1232453"/>
                    <a:pt x="0" y="1225945"/>
                    <a:pt x="0" y="1219158"/>
                  </a:cubicBezTo>
                  <a:lnTo>
                    <a:pt x="0" y="25588"/>
                  </a:lnTo>
                  <a:cubicBezTo>
                    <a:pt x="0" y="18802"/>
                    <a:pt x="2696" y="12293"/>
                    <a:pt x="7495" y="7495"/>
                  </a:cubicBezTo>
                  <a:cubicBezTo>
                    <a:pt x="12293" y="2696"/>
                    <a:pt x="18802" y="0"/>
                    <a:pt x="25588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68482" y="4052022"/>
            <a:ext cx="164268" cy="1642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68482" y="5748844"/>
            <a:ext cx="164268" cy="16426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468482" y="7442089"/>
            <a:ext cx="164268" cy="16426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A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378482" y="872302"/>
            <a:ext cx="11533527" cy="155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99"/>
              </a:lnSpc>
            </a:pPr>
            <a:r>
              <a:rPr lang="en-US" sz="9635">
                <a:solidFill>
                  <a:srgbClr val="FF9A00"/>
                </a:solidFill>
                <a:latin typeface="Funtastic"/>
                <a:ea typeface="Funtastic"/>
                <a:cs typeface="Funtastic"/>
                <a:sym typeface="Funtastic"/>
              </a:rPr>
              <a:t>INSTRUCTIONS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562746" y="3862118"/>
            <a:ext cx="13256772" cy="1187501"/>
            <a:chOff x="0" y="0"/>
            <a:chExt cx="17675696" cy="1583335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41394" y="19050"/>
              <a:ext cx="16534302" cy="1564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b="1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Rank the cards from most important to least important for building self-confidence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562746" y="5558940"/>
            <a:ext cx="13256772" cy="1187501"/>
            <a:chOff x="0" y="0"/>
            <a:chExt cx="17675696" cy="1583335"/>
          </a:xfrm>
        </p:grpSpPr>
        <p:grpSp>
          <p:nvGrpSpPr>
            <p:cNvPr id="22" name="Group 22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41394" y="19050"/>
              <a:ext cx="16534302" cy="1564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b="1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Be ready to explain why you placed your top 3 and bottom 2 where you did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562746" y="7252185"/>
            <a:ext cx="13256772" cy="1187501"/>
            <a:chOff x="0" y="0"/>
            <a:chExt cx="17675696" cy="1583335"/>
          </a:xfrm>
        </p:grpSpPr>
        <p:grpSp>
          <p:nvGrpSpPr>
            <p:cNvPr id="27" name="Group 27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41394" y="19050"/>
              <a:ext cx="16534302" cy="1564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628"/>
                </a:lnSpc>
              </a:pPr>
              <a:r>
                <a:rPr lang="en-US" sz="4025" b="1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Listen to other views and be open to changing your mind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592728" y="819150"/>
            <a:ext cx="15102545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89"/>
              </a:lnSpc>
            </a:pPr>
            <a:r>
              <a:rPr lang="en-US" sz="20990" dirty="0">
                <a:solidFill>
                  <a:schemeClr val="bg1"/>
                </a:solidFill>
                <a:latin typeface="Funtastic"/>
                <a:ea typeface="Funtastic"/>
                <a:cs typeface="Funtastic"/>
                <a:sym typeface="Funtastic"/>
              </a:rPr>
              <a:t>DISCUSSION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806599" y="4112961"/>
            <a:ext cx="15053761" cy="4481886"/>
            <a:chOff x="0" y="0"/>
            <a:chExt cx="3007120" cy="895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41511" y="3969035"/>
            <a:ext cx="15053761" cy="4481886"/>
            <a:chOff x="0" y="0"/>
            <a:chExt cx="3007120" cy="8952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97574" y="4274181"/>
            <a:ext cx="14360686" cy="3747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29"/>
              </a:lnSpc>
              <a:spcBef>
                <a:spcPct val="0"/>
              </a:spcBef>
            </a:pPr>
            <a:r>
              <a:rPr lang="en-US" sz="81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Which of the</a:t>
            </a:r>
            <a:r>
              <a:rPr lang="en-US" sz="81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se do you think social media tells you is most important?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90837" y="6881390"/>
            <a:ext cx="655822" cy="1140560"/>
          </a:xfrm>
          <a:custGeom>
            <a:avLst/>
            <a:gdLst/>
            <a:ahLst/>
            <a:cxnLst/>
            <a:rect l="l" t="t" r="r" b="b"/>
            <a:pathLst>
              <a:path w="655822" h="1140560">
                <a:moveTo>
                  <a:pt x="0" y="0"/>
                </a:moveTo>
                <a:lnTo>
                  <a:pt x="655822" y="0"/>
                </a:lnTo>
                <a:lnTo>
                  <a:pt x="655822" y="1140560"/>
                </a:lnTo>
                <a:lnTo>
                  <a:pt x="0" y="1140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897958" y="3689515"/>
            <a:ext cx="16492083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750"/>
              </a:lnSpc>
            </a:pPr>
            <a:r>
              <a:rPr lang="en-US" sz="21945" dirty="0">
                <a:solidFill>
                  <a:schemeClr val="bg1"/>
                </a:solidFill>
                <a:latin typeface="Funtastic"/>
                <a:ea typeface="Funtastic"/>
                <a:cs typeface="Funtastic"/>
                <a:sym typeface="Funtastic"/>
              </a:rPr>
              <a:t>THANK YOU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580039" y="2996352"/>
            <a:ext cx="15127921" cy="6261948"/>
            <a:chOff x="0" y="0"/>
            <a:chExt cx="3007120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1244746"/>
            </a:xfrm>
            <a:custGeom>
              <a:avLst/>
              <a:gdLst/>
              <a:ahLst/>
              <a:cxnLst/>
              <a:rect l="l" t="t" r="r" b="b"/>
              <a:pathLst>
                <a:path w="3007120" h="1244746">
                  <a:moveTo>
                    <a:pt x="25588" y="0"/>
                  </a:moveTo>
                  <a:lnTo>
                    <a:pt x="2981531" y="0"/>
                  </a:lnTo>
                  <a:cubicBezTo>
                    <a:pt x="2988318" y="0"/>
                    <a:pt x="2994826" y="2696"/>
                    <a:pt x="2999625" y="7495"/>
                  </a:cubicBezTo>
                  <a:cubicBezTo>
                    <a:pt x="3004424" y="12293"/>
                    <a:pt x="3007120" y="18802"/>
                    <a:pt x="3007120" y="25588"/>
                  </a:cubicBezTo>
                  <a:lnTo>
                    <a:pt x="3007120" y="1219158"/>
                  </a:lnTo>
                  <a:cubicBezTo>
                    <a:pt x="3007120" y="1225945"/>
                    <a:pt x="3004424" y="1232453"/>
                    <a:pt x="2999625" y="1237252"/>
                  </a:cubicBezTo>
                  <a:cubicBezTo>
                    <a:pt x="2994826" y="1242051"/>
                    <a:pt x="2988318" y="1244746"/>
                    <a:pt x="2981531" y="1244746"/>
                  </a:cubicBezTo>
                  <a:lnTo>
                    <a:pt x="25588" y="1244746"/>
                  </a:lnTo>
                  <a:cubicBezTo>
                    <a:pt x="18802" y="1244746"/>
                    <a:pt x="12293" y="1242051"/>
                    <a:pt x="7495" y="1237252"/>
                  </a:cubicBezTo>
                  <a:cubicBezTo>
                    <a:pt x="2696" y="1232453"/>
                    <a:pt x="0" y="1225945"/>
                    <a:pt x="0" y="1219158"/>
                  </a:cubicBezTo>
                  <a:lnTo>
                    <a:pt x="0" y="25588"/>
                  </a:lnTo>
                  <a:cubicBezTo>
                    <a:pt x="0" y="18802"/>
                    <a:pt x="2696" y="12293"/>
                    <a:pt x="7495" y="7495"/>
                  </a:cubicBezTo>
                  <a:cubicBezTo>
                    <a:pt x="12293" y="2696"/>
                    <a:pt x="18802" y="0"/>
                    <a:pt x="25588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377236" y="991365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99"/>
              </a:lnSpc>
            </a:pPr>
            <a:r>
              <a:rPr lang="en-US" sz="9635" dirty="0">
                <a:latin typeface="Funtastic"/>
                <a:ea typeface="Funtastic"/>
                <a:cs typeface="Funtastic"/>
                <a:sym typeface="Funtastic"/>
              </a:rPr>
              <a:t>USEFUL RESOURCES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883734" y="3848100"/>
            <a:ext cx="13256772" cy="1070610"/>
            <a:chOff x="0" y="0"/>
            <a:chExt cx="17675696" cy="1427480"/>
          </a:xfrm>
        </p:grpSpPr>
        <p:grpSp>
          <p:nvGrpSpPr>
            <p:cNvPr id="17" name="Group 17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41394" y="19050"/>
              <a:ext cx="16534302" cy="1408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4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Looksmaxxing: Why men are going to extremes to look good </a:t>
              </a:r>
              <a:r>
                <a:rPr lang="en-US" sz="3600" b="1" u="sng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  <a:hlinkClick r:id="rId4" tooltip="https://www.bbc.co.uk/sounds/play/w3ct73sp"/>
                </a:rPr>
                <a:t>https://www.bbc.co.uk/sounds/play/w3ct73sp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83734" y="5544922"/>
            <a:ext cx="13256772" cy="1070610"/>
            <a:chOff x="0" y="0"/>
            <a:chExt cx="17675696" cy="1427480"/>
          </a:xfrm>
        </p:grpSpPr>
        <p:grpSp>
          <p:nvGrpSpPr>
            <p:cNvPr id="22" name="Group 22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41394" y="19050"/>
              <a:ext cx="16534302" cy="1408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0"/>
                </a:lnSpc>
              </a:pPr>
              <a:r>
                <a:rPr lang="en-US" sz="3600" b="1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The dark side of looksmaxxing</a:t>
              </a:r>
            </a:p>
            <a:p>
              <a:pPr marL="0" lvl="0" indent="0" algn="l">
                <a:lnSpc>
                  <a:spcPts val="4140"/>
                </a:lnSpc>
              </a:pPr>
              <a:r>
                <a:rPr lang="en-US" sz="3600" b="1" u="sng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  <a:hlinkClick r:id="rId5" tooltip="https://www.bbc.co.uk/sounds/play/m002rdzx"/>
                </a:rPr>
                <a:t>https://www.bbc.co.uk/sounds/play/m002rdzx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83734" y="7252454"/>
            <a:ext cx="13972655" cy="1187184"/>
            <a:chOff x="0" y="19049"/>
            <a:chExt cx="18630206" cy="1582913"/>
          </a:xfrm>
        </p:grpSpPr>
        <p:grpSp>
          <p:nvGrpSpPr>
            <p:cNvPr id="27" name="Group 27"/>
            <p:cNvGrpSpPr/>
            <p:nvPr/>
          </p:nvGrpSpPr>
          <p:grpSpPr>
            <a:xfrm rot="5400000">
              <a:off x="-34093" y="124064"/>
              <a:ext cx="545494" cy="477307"/>
              <a:chOff x="0" y="0"/>
              <a:chExt cx="812800" cy="7112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55592" y="76871"/>
                <a:ext cx="701616" cy="634329"/>
              </a:xfrm>
              <a:custGeom>
                <a:avLst/>
                <a:gdLst/>
                <a:ahLst/>
                <a:cxnLst/>
                <a:rect l="l" t="t" r="r" b="b"/>
                <a:pathLst>
                  <a:path w="701616" h="634329">
                    <a:moveTo>
                      <a:pt x="416528" y="38139"/>
                    </a:moveTo>
                    <a:lnTo>
                      <a:pt x="691488" y="519319"/>
                    </a:lnTo>
                    <a:cubicBezTo>
                      <a:pt x="705083" y="543111"/>
                      <a:pt x="704986" y="572341"/>
                      <a:pt x="691232" y="596041"/>
                    </a:cubicBezTo>
                    <a:cubicBezTo>
                      <a:pt x="677478" y="619742"/>
                      <a:pt x="652147" y="634329"/>
                      <a:pt x="624745" y="634329"/>
                    </a:cubicBezTo>
                    <a:lnTo>
                      <a:pt x="76871" y="634329"/>
                    </a:lnTo>
                    <a:cubicBezTo>
                      <a:pt x="49469" y="634329"/>
                      <a:pt x="24138" y="619742"/>
                      <a:pt x="10384" y="596041"/>
                    </a:cubicBezTo>
                    <a:cubicBezTo>
                      <a:pt x="-3370" y="572341"/>
                      <a:pt x="-3467" y="543111"/>
                      <a:pt x="10128" y="519319"/>
                    </a:cubicBezTo>
                    <a:lnTo>
                      <a:pt x="285088" y="38139"/>
                    </a:lnTo>
                    <a:cubicBezTo>
                      <a:pt x="298564" y="14555"/>
                      <a:pt x="323645" y="0"/>
                      <a:pt x="350808" y="0"/>
                    </a:cubicBezTo>
                    <a:cubicBezTo>
                      <a:pt x="377971" y="0"/>
                      <a:pt x="403052" y="14555"/>
                      <a:pt x="416528" y="38139"/>
                    </a:cubicBezTo>
                    <a:close/>
                  </a:path>
                </a:pathLst>
              </a:custGeom>
              <a:solidFill>
                <a:srgbClr val="FF175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7000" y="292100"/>
                <a:ext cx="558800" cy="368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41395" y="19049"/>
              <a:ext cx="17488811" cy="15829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628"/>
                </a:lnSpc>
              </a:pPr>
              <a:r>
                <a:rPr lang="en-US" sz="4025" b="1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</a:rPr>
                <a:t>What ‘looksmaxxing’ tells us about modern masculinity</a:t>
              </a:r>
            </a:p>
            <a:p>
              <a:pPr marL="0" lvl="0" indent="0" algn="l">
                <a:lnSpc>
                  <a:spcPts val="4628"/>
                </a:lnSpc>
              </a:pPr>
              <a:r>
                <a:rPr lang="en-US" sz="4025" b="1" u="sng" dirty="0">
                  <a:solidFill>
                    <a:srgbClr val="000000"/>
                  </a:solidFill>
                  <a:latin typeface="Anantason Medium"/>
                  <a:ea typeface="Anantason Medium"/>
                  <a:cs typeface="Anantason Medium"/>
                  <a:sym typeface="Anantason Medium"/>
                  <a:hlinkClick r:id="rId6" tooltip="https://www.bbc.co.uk/sounds/play/w3ct71b1"/>
                </a:rPr>
                <a:t>https://www.bbc.co.uk/sounds/play/w3ct71b1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E6906-B3F1-AF05-2E47-07702B33A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14700"/>
            <a:ext cx="16956604" cy="2596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9FC7F7-9570-0B0D-2F39-A469B2740924}"/>
              </a:ext>
            </a:extLst>
          </p:cNvPr>
          <p:cNvSpPr txBox="1"/>
          <p:nvPr/>
        </p:nvSpPr>
        <p:spPr>
          <a:xfrm>
            <a:off x="4762500" y="66675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www.priority154.com</a:t>
            </a:r>
          </a:p>
        </p:txBody>
      </p:sp>
    </p:spTree>
    <p:extLst>
      <p:ext uri="{BB962C8B-B14F-4D97-AF65-F5344CB8AC3E}">
        <p14:creationId xmlns:p14="http://schemas.microsoft.com/office/powerpoint/2010/main" val="94448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887984" y="6123900"/>
            <a:ext cx="10649883" cy="1322551"/>
            <a:chOff x="0" y="0"/>
            <a:chExt cx="2340793" cy="2906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0793" cy="290690"/>
            </a:xfrm>
            <a:custGeom>
              <a:avLst/>
              <a:gdLst/>
              <a:ahLst/>
              <a:cxnLst/>
              <a:rect l="l" t="t" r="r" b="b"/>
              <a:pathLst>
                <a:path w="2340793" h="290690">
                  <a:moveTo>
                    <a:pt x="36347" y="0"/>
                  </a:moveTo>
                  <a:lnTo>
                    <a:pt x="2304445" y="0"/>
                  </a:lnTo>
                  <a:cubicBezTo>
                    <a:pt x="2324520" y="0"/>
                    <a:pt x="2340793" y="16273"/>
                    <a:pt x="2340793" y="36347"/>
                  </a:cubicBezTo>
                  <a:lnTo>
                    <a:pt x="2340793" y="254343"/>
                  </a:lnTo>
                  <a:cubicBezTo>
                    <a:pt x="2340793" y="263983"/>
                    <a:pt x="2336963" y="273228"/>
                    <a:pt x="2330147" y="280045"/>
                  </a:cubicBezTo>
                  <a:cubicBezTo>
                    <a:pt x="2323330" y="286861"/>
                    <a:pt x="2314085" y="290690"/>
                    <a:pt x="2304445" y="290690"/>
                  </a:cubicBezTo>
                  <a:lnTo>
                    <a:pt x="36347" y="290690"/>
                  </a:lnTo>
                  <a:cubicBezTo>
                    <a:pt x="16273" y="290690"/>
                    <a:pt x="0" y="274417"/>
                    <a:pt x="0" y="254343"/>
                  </a:cubicBezTo>
                  <a:lnTo>
                    <a:pt x="0" y="36347"/>
                  </a:lnTo>
                  <a:cubicBezTo>
                    <a:pt x="0" y="16273"/>
                    <a:pt x="16273" y="0"/>
                    <a:pt x="36347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40793" cy="328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756646" y="6037466"/>
            <a:ext cx="10643370" cy="1322551"/>
            <a:chOff x="0" y="0"/>
            <a:chExt cx="2339361" cy="2906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39361" cy="290690"/>
            </a:xfrm>
            <a:custGeom>
              <a:avLst/>
              <a:gdLst/>
              <a:ahLst/>
              <a:cxnLst/>
              <a:rect l="l" t="t" r="r" b="b"/>
              <a:pathLst>
                <a:path w="2339361" h="290690">
                  <a:moveTo>
                    <a:pt x="36370" y="0"/>
                  </a:moveTo>
                  <a:lnTo>
                    <a:pt x="2302992" y="0"/>
                  </a:lnTo>
                  <a:cubicBezTo>
                    <a:pt x="2323078" y="0"/>
                    <a:pt x="2339361" y="16283"/>
                    <a:pt x="2339361" y="36370"/>
                  </a:cubicBezTo>
                  <a:lnTo>
                    <a:pt x="2339361" y="254321"/>
                  </a:lnTo>
                  <a:cubicBezTo>
                    <a:pt x="2339361" y="274407"/>
                    <a:pt x="2323078" y="290690"/>
                    <a:pt x="2302992" y="290690"/>
                  </a:cubicBezTo>
                  <a:lnTo>
                    <a:pt x="36370" y="290690"/>
                  </a:lnTo>
                  <a:cubicBezTo>
                    <a:pt x="16283" y="290690"/>
                    <a:pt x="0" y="274407"/>
                    <a:pt x="0" y="254321"/>
                  </a:cubicBezTo>
                  <a:lnTo>
                    <a:pt x="0" y="36370"/>
                  </a:lnTo>
                  <a:cubicBezTo>
                    <a:pt x="0" y="16283"/>
                    <a:pt x="16283" y="0"/>
                    <a:pt x="36370" y="0"/>
                  </a:cubicBezTo>
                  <a:close/>
                </a:path>
              </a:pathLst>
            </a:custGeom>
            <a:solidFill>
              <a:srgbClr val="FF175E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39361" cy="328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-3124200" y="3834111"/>
            <a:ext cx="9006429" cy="8799716"/>
          </a:xfrm>
          <a:custGeom>
            <a:avLst/>
            <a:gdLst/>
            <a:ahLst/>
            <a:cxnLst/>
            <a:rect l="l" t="t" r="r" b="b"/>
            <a:pathLst>
              <a:path w="4686035" h="4729026">
                <a:moveTo>
                  <a:pt x="4686034" y="0"/>
                </a:moveTo>
                <a:lnTo>
                  <a:pt x="0" y="0"/>
                </a:lnTo>
                <a:lnTo>
                  <a:pt x="0" y="4729026"/>
                </a:lnTo>
                <a:lnTo>
                  <a:pt x="4686034" y="4729026"/>
                </a:lnTo>
                <a:lnTo>
                  <a:pt x="46860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225680" y="2630998"/>
            <a:ext cx="13836639" cy="296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089"/>
              </a:lnSpc>
            </a:pPr>
            <a:r>
              <a:rPr lang="en-US" sz="20990" dirty="0">
                <a:solidFill>
                  <a:schemeClr val="bg1"/>
                </a:solidFill>
                <a:latin typeface="Funtastic"/>
                <a:ea typeface="Funtastic"/>
                <a:cs typeface="Funtastic"/>
                <a:sym typeface="Funtastic"/>
              </a:rPr>
              <a:t>ROUND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36627" y="6123843"/>
            <a:ext cx="10083407" cy="1257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4"/>
              </a:lnSpc>
              <a:spcBef>
                <a:spcPct val="0"/>
              </a:spcBef>
            </a:pPr>
            <a:r>
              <a:rPr lang="en-US" sz="7499" dirty="0">
                <a:solidFill>
                  <a:srgbClr val="FFFFFF"/>
                </a:solidFill>
                <a:latin typeface="Funtastic"/>
                <a:ea typeface="Funtastic"/>
                <a:cs typeface="Funtastic"/>
                <a:sym typeface="Funtastic"/>
              </a:rPr>
              <a:t>Terminology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44225" y="4733239"/>
            <a:ext cx="11467784" cy="1100578"/>
            <a:chOff x="0" y="0"/>
            <a:chExt cx="2367032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7032" cy="227167"/>
            </a:xfrm>
            <a:custGeom>
              <a:avLst/>
              <a:gdLst/>
              <a:ahLst/>
              <a:cxnLst/>
              <a:rect l="l" t="t" r="r" b="b"/>
              <a:pathLst>
                <a:path w="2367032" h="227167">
                  <a:moveTo>
                    <a:pt x="23629" y="0"/>
                  </a:moveTo>
                  <a:lnTo>
                    <a:pt x="2343404" y="0"/>
                  </a:lnTo>
                  <a:cubicBezTo>
                    <a:pt x="2356454" y="0"/>
                    <a:pt x="2367032" y="10579"/>
                    <a:pt x="2367032" y="23629"/>
                  </a:cubicBezTo>
                  <a:lnTo>
                    <a:pt x="2367032" y="203539"/>
                  </a:lnTo>
                  <a:cubicBezTo>
                    <a:pt x="2367032" y="209805"/>
                    <a:pt x="2364543" y="215815"/>
                    <a:pt x="2360112" y="220246"/>
                  </a:cubicBezTo>
                  <a:cubicBezTo>
                    <a:pt x="2355681" y="224678"/>
                    <a:pt x="2349671" y="227167"/>
                    <a:pt x="2343404" y="227167"/>
                  </a:cubicBezTo>
                  <a:lnTo>
                    <a:pt x="23629" y="227167"/>
                  </a:lnTo>
                  <a:cubicBezTo>
                    <a:pt x="10579" y="227167"/>
                    <a:pt x="0" y="216588"/>
                    <a:pt x="0" y="203539"/>
                  </a:cubicBezTo>
                  <a:lnTo>
                    <a:pt x="0" y="23629"/>
                  </a:lnTo>
                  <a:cubicBezTo>
                    <a:pt x="0" y="10579"/>
                    <a:pt x="10579" y="0"/>
                    <a:pt x="23629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67032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444225" y="6056986"/>
            <a:ext cx="11467784" cy="1100578"/>
            <a:chOff x="0" y="0"/>
            <a:chExt cx="2367032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67032" cy="227167"/>
            </a:xfrm>
            <a:custGeom>
              <a:avLst/>
              <a:gdLst/>
              <a:ahLst/>
              <a:cxnLst/>
              <a:rect l="l" t="t" r="r" b="b"/>
              <a:pathLst>
                <a:path w="2367032" h="227167">
                  <a:moveTo>
                    <a:pt x="23629" y="0"/>
                  </a:moveTo>
                  <a:lnTo>
                    <a:pt x="2343404" y="0"/>
                  </a:lnTo>
                  <a:cubicBezTo>
                    <a:pt x="2356454" y="0"/>
                    <a:pt x="2367032" y="10579"/>
                    <a:pt x="2367032" y="23629"/>
                  </a:cubicBezTo>
                  <a:lnTo>
                    <a:pt x="2367032" y="203539"/>
                  </a:lnTo>
                  <a:cubicBezTo>
                    <a:pt x="2367032" y="209805"/>
                    <a:pt x="2364543" y="215815"/>
                    <a:pt x="2360112" y="220246"/>
                  </a:cubicBezTo>
                  <a:cubicBezTo>
                    <a:pt x="2355681" y="224678"/>
                    <a:pt x="2349671" y="227167"/>
                    <a:pt x="2343404" y="227167"/>
                  </a:cubicBezTo>
                  <a:lnTo>
                    <a:pt x="23629" y="227167"/>
                  </a:lnTo>
                  <a:cubicBezTo>
                    <a:pt x="10579" y="227167"/>
                    <a:pt x="0" y="216588"/>
                    <a:pt x="0" y="203539"/>
                  </a:cubicBezTo>
                  <a:lnTo>
                    <a:pt x="0" y="23629"/>
                  </a:lnTo>
                  <a:cubicBezTo>
                    <a:pt x="0" y="10579"/>
                    <a:pt x="10579" y="0"/>
                    <a:pt x="23629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67032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446624" y="7385133"/>
            <a:ext cx="11465385" cy="1100578"/>
            <a:chOff x="0" y="0"/>
            <a:chExt cx="2366537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66537" cy="227167"/>
            </a:xfrm>
            <a:custGeom>
              <a:avLst/>
              <a:gdLst/>
              <a:ahLst/>
              <a:cxnLst/>
              <a:rect l="l" t="t" r="r" b="b"/>
              <a:pathLst>
                <a:path w="2366537" h="227167">
                  <a:moveTo>
                    <a:pt x="23634" y="0"/>
                  </a:moveTo>
                  <a:lnTo>
                    <a:pt x="2342904" y="0"/>
                  </a:lnTo>
                  <a:cubicBezTo>
                    <a:pt x="2349172" y="0"/>
                    <a:pt x="2355183" y="2490"/>
                    <a:pt x="2359615" y="6922"/>
                  </a:cubicBezTo>
                  <a:cubicBezTo>
                    <a:pt x="2364047" y="11354"/>
                    <a:pt x="2366537" y="17366"/>
                    <a:pt x="2366537" y="23634"/>
                  </a:cubicBezTo>
                  <a:lnTo>
                    <a:pt x="2366537" y="203534"/>
                  </a:lnTo>
                  <a:cubicBezTo>
                    <a:pt x="2366537" y="209802"/>
                    <a:pt x="2364047" y="215813"/>
                    <a:pt x="2359615" y="220245"/>
                  </a:cubicBezTo>
                  <a:cubicBezTo>
                    <a:pt x="2355183" y="224677"/>
                    <a:pt x="2349172" y="227167"/>
                    <a:pt x="2342904" y="227167"/>
                  </a:cubicBezTo>
                  <a:lnTo>
                    <a:pt x="23634" y="227167"/>
                  </a:lnTo>
                  <a:cubicBezTo>
                    <a:pt x="17366" y="227167"/>
                    <a:pt x="11354" y="224677"/>
                    <a:pt x="6922" y="220245"/>
                  </a:cubicBezTo>
                  <a:cubicBezTo>
                    <a:pt x="2490" y="215813"/>
                    <a:pt x="0" y="209802"/>
                    <a:pt x="0" y="203534"/>
                  </a:cubicBezTo>
                  <a:lnTo>
                    <a:pt x="0" y="23634"/>
                  </a:lnTo>
                  <a:cubicBezTo>
                    <a:pt x="0" y="17366"/>
                    <a:pt x="2490" y="11354"/>
                    <a:pt x="6922" y="6922"/>
                  </a:cubicBezTo>
                  <a:cubicBezTo>
                    <a:pt x="11354" y="2490"/>
                    <a:pt x="17366" y="0"/>
                    <a:pt x="2363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366537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</a:t>
            </a:r>
            <a:r>
              <a:rPr lang="en-US" sz="9635" dirty="0">
                <a:solidFill>
                  <a:srgbClr val="FF9A00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9635" dirty="0">
                <a:latin typeface="Funtastic"/>
                <a:sym typeface="Funtastic"/>
              </a:rPr>
              <a:t>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36628" y="3247285"/>
            <a:ext cx="12737036" cy="1257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4"/>
              </a:lnSpc>
              <a:spcBef>
                <a:spcPct val="0"/>
              </a:spcBef>
            </a:pPr>
            <a:r>
              <a:rPr lang="en-US" sz="74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Q1. </a:t>
            </a:r>
            <a:r>
              <a:rPr lang="en-US" sz="7499" u="none" strike="noStrike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“looksmaxxing”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32589" y="4987094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a) Improving your appearance and confidence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b) Competing to look better than others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c) Editing your photos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44225" y="4733239"/>
            <a:ext cx="11467784" cy="1100578"/>
            <a:chOff x="0" y="0"/>
            <a:chExt cx="2367032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67032" cy="227167"/>
            </a:xfrm>
            <a:custGeom>
              <a:avLst/>
              <a:gdLst/>
              <a:ahLst/>
              <a:cxnLst/>
              <a:rect l="l" t="t" r="r" b="b"/>
              <a:pathLst>
                <a:path w="2367032" h="227167">
                  <a:moveTo>
                    <a:pt x="23629" y="0"/>
                  </a:moveTo>
                  <a:lnTo>
                    <a:pt x="2343404" y="0"/>
                  </a:lnTo>
                  <a:cubicBezTo>
                    <a:pt x="2356454" y="0"/>
                    <a:pt x="2367032" y="10579"/>
                    <a:pt x="2367032" y="23629"/>
                  </a:cubicBezTo>
                  <a:lnTo>
                    <a:pt x="2367032" y="203539"/>
                  </a:lnTo>
                  <a:cubicBezTo>
                    <a:pt x="2367032" y="209805"/>
                    <a:pt x="2364543" y="215815"/>
                    <a:pt x="2360112" y="220246"/>
                  </a:cubicBezTo>
                  <a:cubicBezTo>
                    <a:pt x="2355681" y="224678"/>
                    <a:pt x="2349671" y="227167"/>
                    <a:pt x="2343404" y="227167"/>
                  </a:cubicBezTo>
                  <a:lnTo>
                    <a:pt x="23629" y="227167"/>
                  </a:lnTo>
                  <a:cubicBezTo>
                    <a:pt x="10579" y="227167"/>
                    <a:pt x="0" y="216588"/>
                    <a:pt x="0" y="203539"/>
                  </a:cubicBezTo>
                  <a:lnTo>
                    <a:pt x="0" y="23629"/>
                  </a:lnTo>
                  <a:cubicBezTo>
                    <a:pt x="0" y="10579"/>
                    <a:pt x="10579" y="0"/>
                    <a:pt x="23629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67032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444225" y="6056986"/>
            <a:ext cx="11467784" cy="1100578"/>
            <a:chOff x="0" y="0"/>
            <a:chExt cx="2367032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67032" cy="227167"/>
            </a:xfrm>
            <a:custGeom>
              <a:avLst/>
              <a:gdLst/>
              <a:ahLst/>
              <a:cxnLst/>
              <a:rect l="l" t="t" r="r" b="b"/>
              <a:pathLst>
                <a:path w="2367032" h="227167">
                  <a:moveTo>
                    <a:pt x="23629" y="0"/>
                  </a:moveTo>
                  <a:lnTo>
                    <a:pt x="2343404" y="0"/>
                  </a:lnTo>
                  <a:cubicBezTo>
                    <a:pt x="2356454" y="0"/>
                    <a:pt x="2367032" y="10579"/>
                    <a:pt x="2367032" y="23629"/>
                  </a:cubicBezTo>
                  <a:lnTo>
                    <a:pt x="2367032" y="203539"/>
                  </a:lnTo>
                  <a:cubicBezTo>
                    <a:pt x="2367032" y="209805"/>
                    <a:pt x="2364543" y="215815"/>
                    <a:pt x="2360112" y="220246"/>
                  </a:cubicBezTo>
                  <a:cubicBezTo>
                    <a:pt x="2355681" y="224678"/>
                    <a:pt x="2349671" y="227167"/>
                    <a:pt x="2343404" y="227167"/>
                  </a:cubicBezTo>
                  <a:lnTo>
                    <a:pt x="23629" y="227167"/>
                  </a:lnTo>
                  <a:cubicBezTo>
                    <a:pt x="10579" y="227167"/>
                    <a:pt x="0" y="216588"/>
                    <a:pt x="0" y="203539"/>
                  </a:cubicBezTo>
                  <a:lnTo>
                    <a:pt x="0" y="23629"/>
                  </a:lnTo>
                  <a:cubicBezTo>
                    <a:pt x="0" y="10579"/>
                    <a:pt x="10579" y="0"/>
                    <a:pt x="23629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367032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446624" y="7385133"/>
            <a:ext cx="11465385" cy="1100578"/>
            <a:chOff x="0" y="0"/>
            <a:chExt cx="2366537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366537" cy="227167"/>
            </a:xfrm>
            <a:custGeom>
              <a:avLst/>
              <a:gdLst/>
              <a:ahLst/>
              <a:cxnLst/>
              <a:rect l="l" t="t" r="r" b="b"/>
              <a:pathLst>
                <a:path w="2366537" h="227167">
                  <a:moveTo>
                    <a:pt x="23634" y="0"/>
                  </a:moveTo>
                  <a:lnTo>
                    <a:pt x="2342904" y="0"/>
                  </a:lnTo>
                  <a:cubicBezTo>
                    <a:pt x="2349172" y="0"/>
                    <a:pt x="2355183" y="2490"/>
                    <a:pt x="2359615" y="6922"/>
                  </a:cubicBezTo>
                  <a:cubicBezTo>
                    <a:pt x="2364047" y="11354"/>
                    <a:pt x="2366537" y="17366"/>
                    <a:pt x="2366537" y="23634"/>
                  </a:cubicBezTo>
                  <a:lnTo>
                    <a:pt x="2366537" y="203534"/>
                  </a:lnTo>
                  <a:cubicBezTo>
                    <a:pt x="2366537" y="209802"/>
                    <a:pt x="2364047" y="215813"/>
                    <a:pt x="2359615" y="220245"/>
                  </a:cubicBezTo>
                  <a:cubicBezTo>
                    <a:pt x="2355183" y="224677"/>
                    <a:pt x="2349172" y="227167"/>
                    <a:pt x="2342904" y="227167"/>
                  </a:cubicBezTo>
                  <a:lnTo>
                    <a:pt x="23634" y="227167"/>
                  </a:lnTo>
                  <a:cubicBezTo>
                    <a:pt x="17366" y="227167"/>
                    <a:pt x="11354" y="224677"/>
                    <a:pt x="6922" y="220245"/>
                  </a:cubicBezTo>
                  <a:cubicBezTo>
                    <a:pt x="2490" y="215813"/>
                    <a:pt x="0" y="209802"/>
                    <a:pt x="0" y="203534"/>
                  </a:cubicBezTo>
                  <a:lnTo>
                    <a:pt x="0" y="23634"/>
                  </a:lnTo>
                  <a:cubicBezTo>
                    <a:pt x="0" y="17366"/>
                    <a:pt x="2490" y="11354"/>
                    <a:pt x="6922" y="6922"/>
                  </a:cubicBezTo>
                  <a:cubicBezTo>
                    <a:pt x="11354" y="2490"/>
                    <a:pt x="17366" y="0"/>
                    <a:pt x="2363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366537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10798" y="3256810"/>
            <a:ext cx="12737036" cy="1257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4"/>
              </a:lnSpc>
            </a:pPr>
            <a:r>
              <a:rPr lang="en-US" sz="749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Q1. What is “looksmaxxing”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32589" y="4987094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a) Improving your appearance and confidence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b) Competing to look better than others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c) Editing your photos online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4199" y="3960561"/>
            <a:ext cx="15053761" cy="4481886"/>
            <a:chOff x="0" y="0"/>
            <a:chExt cx="3007120" cy="89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3882878"/>
            <a:ext cx="15053761" cy="4481886"/>
            <a:chOff x="0" y="0"/>
            <a:chExt cx="3007120" cy="895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6072" y="6322624"/>
            <a:ext cx="4066075" cy="1208586"/>
            <a:chOff x="0" y="0"/>
            <a:chExt cx="764264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0307" y="6322624"/>
            <a:ext cx="4066075" cy="1208586"/>
            <a:chOff x="0" y="0"/>
            <a:chExt cx="764264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376383" y="7295285"/>
            <a:ext cx="4339925" cy="3258889"/>
          </a:xfrm>
          <a:custGeom>
            <a:avLst/>
            <a:gdLst/>
            <a:ahLst/>
            <a:cxnLst/>
            <a:rect l="l" t="t" r="r" b="b"/>
            <a:pathLst>
              <a:path w="4339925" h="3258889">
                <a:moveTo>
                  <a:pt x="0" y="0"/>
                </a:moveTo>
                <a:lnTo>
                  <a:pt x="4339924" y="0"/>
                </a:lnTo>
                <a:lnTo>
                  <a:pt x="4339924" y="3258889"/>
                </a:lnTo>
                <a:lnTo>
                  <a:pt x="0" y="3258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10309528" y="6654486"/>
            <a:ext cx="2067635" cy="62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</a:pPr>
            <a:r>
              <a:rPr lang="en-US" sz="4256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78482" y="1758828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TRUE OR FALSE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00737" y="3942762"/>
            <a:ext cx="14360686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80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Q2. </a:t>
            </a:r>
            <a:r>
              <a:rPr lang="en-US" sz="7200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Looksmaxxing always leads to better self-confidence?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46698" y="6658521"/>
            <a:ext cx="2077821" cy="63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277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TRUE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4199" y="3960561"/>
            <a:ext cx="15053761" cy="4481886"/>
            <a:chOff x="0" y="0"/>
            <a:chExt cx="3007120" cy="8952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3882878"/>
            <a:ext cx="15053761" cy="4481886"/>
            <a:chOff x="0" y="0"/>
            <a:chExt cx="3007120" cy="895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120" cy="895296"/>
            </a:xfrm>
            <a:custGeom>
              <a:avLst/>
              <a:gdLst/>
              <a:ahLst/>
              <a:cxnLst/>
              <a:rect l="l" t="t" r="r" b="b"/>
              <a:pathLst>
                <a:path w="3007120" h="895296">
                  <a:moveTo>
                    <a:pt x="25714" y="0"/>
                  </a:moveTo>
                  <a:lnTo>
                    <a:pt x="2981405" y="0"/>
                  </a:lnTo>
                  <a:cubicBezTo>
                    <a:pt x="2995607" y="0"/>
                    <a:pt x="3007120" y="11513"/>
                    <a:pt x="3007120" y="25714"/>
                  </a:cubicBezTo>
                  <a:lnTo>
                    <a:pt x="3007120" y="869581"/>
                  </a:lnTo>
                  <a:cubicBezTo>
                    <a:pt x="3007120" y="876401"/>
                    <a:pt x="3004410" y="882942"/>
                    <a:pt x="2999588" y="887764"/>
                  </a:cubicBezTo>
                  <a:cubicBezTo>
                    <a:pt x="2994766" y="892587"/>
                    <a:pt x="2988225" y="895296"/>
                    <a:pt x="2981405" y="895296"/>
                  </a:cubicBezTo>
                  <a:lnTo>
                    <a:pt x="25714" y="895296"/>
                  </a:lnTo>
                  <a:cubicBezTo>
                    <a:pt x="18894" y="895296"/>
                    <a:pt x="12354" y="892587"/>
                    <a:pt x="7532" y="887764"/>
                  </a:cubicBezTo>
                  <a:cubicBezTo>
                    <a:pt x="2709" y="882942"/>
                    <a:pt x="0" y="876401"/>
                    <a:pt x="0" y="869581"/>
                  </a:cubicBezTo>
                  <a:lnTo>
                    <a:pt x="0" y="25714"/>
                  </a:lnTo>
                  <a:cubicBezTo>
                    <a:pt x="0" y="18894"/>
                    <a:pt x="2709" y="12354"/>
                    <a:pt x="7532" y="7532"/>
                  </a:cubicBezTo>
                  <a:cubicBezTo>
                    <a:pt x="12354" y="2709"/>
                    <a:pt x="18894" y="0"/>
                    <a:pt x="25714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07120" cy="933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6072" y="6322624"/>
            <a:ext cx="4066075" cy="1208586"/>
            <a:chOff x="0" y="0"/>
            <a:chExt cx="764264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10307" y="6322624"/>
            <a:ext cx="4066075" cy="1208586"/>
            <a:chOff x="0" y="0"/>
            <a:chExt cx="764264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4264" cy="227167"/>
            </a:xfrm>
            <a:custGeom>
              <a:avLst/>
              <a:gdLst/>
              <a:ahLst/>
              <a:cxnLst/>
              <a:rect l="l" t="t" r="r" b="b"/>
              <a:pathLst>
                <a:path w="764264" h="227167">
                  <a:moveTo>
                    <a:pt x="66641" y="0"/>
                  </a:moveTo>
                  <a:lnTo>
                    <a:pt x="697623" y="0"/>
                  </a:lnTo>
                  <a:cubicBezTo>
                    <a:pt x="734428" y="0"/>
                    <a:pt x="764264" y="29836"/>
                    <a:pt x="764264" y="66641"/>
                  </a:cubicBezTo>
                  <a:lnTo>
                    <a:pt x="764264" y="160526"/>
                  </a:lnTo>
                  <a:cubicBezTo>
                    <a:pt x="764264" y="197331"/>
                    <a:pt x="734428" y="227167"/>
                    <a:pt x="697623" y="227167"/>
                  </a:cubicBezTo>
                  <a:lnTo>
                    <a:pt x="66641" y="227167"/>
                  </a:lnTo>
                  <a:cubicBezTo>
                    <a:pt x="29836" y="227167"/>
                    <a:pt x="0" y="197331"/>
                    <a:pt x="0" y="160526"/>
                  </a:cubicBezTo>
                  <a:lnTo>
                    <a:pt x="0" y="66641"/>
                  </a:lnTo>
                  <a:cubicBezTo>
                    <a:pt x="0" y="29836"/>
                    <a:pt x="29836" y="0"/>
                    <a:pt x="66641" y="0"/>
                  </a:cubicBezTo>
                  <a:close/>
                </a:path>
              </a:pathLst>
            </a:custGeom>
            <a:solidFill>
              <a:srgbClr val="F64241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64264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09528" y="6654486"/>
            <a:ext cx="2067635" cy="62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</a:pPr>
            <a:r>
              <a:rPr lang="en-US" sz="4256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FALSE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78482" y="1758828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TRUE OR FALSE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0737" y="3942762"/>
            <a:ext cx="14360686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80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Q2. </a:t>
            </a:r>
            <a:r>
              <a:rPr lang="en-US" sz="7200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Looksmaxxing always leads to better self-confidence?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46698" y="6658521"/>
            <a:ext cx="2077821" cy="636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277" b="1">
                <a:solidFill>
                  <a:srgbClr val="000000"/>
                </a:solidFill>
                <a:latin typeface="Anantason Semi-Bold"/>
                <a:ea typeface="Anantason Semi-Bold"/>
                <a:cs typeface="Anantason Semi-Bold"/>
                <a:sym typeface="Anantason Semi-Bold"/>
              </a:rPr>
              <a:t>TRUE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1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89"/>
            <a:ext cx="18288000" cy="10252311"/>
          </a:xfrm>
          <a:custGeom>
            <a:avLst/>
            <a:gdLst/>
            <a:ahLst/>
            <a:cxnLst/>
            <a:rect l="l" t="t" r="r" b="b"/>
            <a:pathLst>
              <a:path w="18288000" h="10252311">
                <a:moveTo>
                  <a:pt x="0" y="0"/>
                </a:moveTo>
                <a:lnTo>
                  <a:pt x="18288000" y="0"/>
                </a:lnTo>
                <a:lnTo>
                  <a:pt x="18288000" y="10252311"/>
                </a:lnTo>
                <a:lnTo>
                  <a:pt x="0" y="1025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04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57748" y="3071474"/>
            <a:ext cx="15050213" cy="6138436"/>
            <a:chOff x="0" y="0"/>
            <a:chExt cx="3051868" cy="1244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0039" y="2996352"/>
            <a:ext cx="15050213" cy="6138436"/>
            <a:chOff x="0" y="0"/>
            <a:chExt cx="3051868" cy="12447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51868" cy="1244746"/>
            </a:xfrm>
            <a:custGeom>
              <a:avLst/>
              <a:gdLst/>
              <a:ahLst/>
              <a:cxnLst/>
              <a:rect l="l" t="t" r="r" b="b"/>
              <a:pathLst>
                <a:path w="3051868" h="1244746">
                  <a:moveTo>
                    <a:pt x="25720" y="0"/>
                  </a:moveTo>
                  <a:lnTo>
                    <a:pt x="3026148" y="0"/>
                  </a:lnTo>
                  <a:cubicBezTo>
                    <a:pt x="3032970" y="0"/>
                    <a:pt x="3039512" y="2710"/>
                    <a:pt x="3044335" y="7533"/>
                  </a:cubicBezTo>
                  <a:cubicBezTo>
                    <a:pt x="3049159" y="12357"/>
                    <a:pt x="3051868" y="18899"/>
                    <a:pt x="3051868" y="25720"/>
                  </a:cubicBezTo>
                  <a:lnTo>
                    <a:pt x="3051868" y="1219026"/>
                  </a:lnTo>
                  <a:cubicBezTo>
                    <a:pt x="3051868" y="1225848"/>
                    <a:pt x="3049159" y="1232390"/>
                    <a:pt x="3044335" y="1237213"/>
                  </a:cubicBezTo>
                  <a:cubicBezTo>
                    <a:pt x="3039512" y="1242037"/>
                    <a:pt x="3032970" y="1244746"/>
                    <a:pt x="3026148" y="1244746"/>
                  </a:cubicBezTo>
                  <a:lnTo>
                    <a:pt x="25720" y="1244746"/>
                  </a:lnTo>
                  <a:cubicBezTo>
                    <a:pt x="18899" y="1244746"/>
                    <a:pt x="12357" y="1242037"/>
                    <a:pt x="7533" y="1237213"/>
                  </a:cubicBezTo>
                  <a:cubicBezTo>
                    <a:pt x="2710" y="1232390"/>
                    <a:pt x="0" y="1225848"/>
                    <a:pt x="0" y="1219026"/>
                  </a:cubicBezTo>
                  <a:lnTo>
                    <a:pt x="0" y="25720"/>
                  </a:lnTo>
                  <a:cubicBezTo>
                    <a:pt x="0" y="18899"/>
                    <a:pt x="2710" y="12357"/>
                    <a:pt x="7533" y="7533"/>
                  </a:cubicBezTo>
                  <a:cubicBezTo>
                    <a:pt x="12357" y="2710"/>
                    <a:pt x="18899" y="0"/>
                    <a:pt x="25720" y="0"/>
                  </a:cubicBezTo>
                  <a:close/>
                </a:path>
              </a:pathLst>
            </a:custGeom>
            <a:solidFill>
              <a:srgbClr val="F6F7D7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51868" cy="1282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17120" y="4733239"/>
            <a:ext cx="13121994" cy="1100578"/>
            <a:chOff x="0" y="0"/>
            <a:chExt cx="2708473" cy="2271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17120" y="6056986"/>
            <a:ext cx="13121994" cy="1100578"/>
            <a:chOff x="0" y="0"/>
            <a:chExt cx="2708473" cy="2271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8473" cy="227167"/>
            </a:xfrm>
            <a:custGeom>
              <a:avLst/>
              <a:gdLst/>
              <a:ahLst/>
              <a:cxnLst/>
              <a:rect l="l" t="t" r="r" b="b"/>
              <a:pathLst>
                <a:path w="2708473" h="227167">
                  <a:moveTo>
                    <a:pt x="20650" y="0"/>
                  </a:moveTo>
                  <a:lnTo>
                    <a:pt x="2687823" y="0"/>
                  </a:lnTo>
                  <a:cubicBezTo>
                    <a:pt x="2699228" y="0"/>
                    <a:pt x="2708473" y="9245"/>
                    <a:pt x="2708473" y="20650"/>
                  </a:cubicBezTo>
                  <a:lnTo>
                    <a:pt x="2708473" y="206517"/>
                  </a:lnTo>
                  <a:cubicBezTo>
                    <a:pt x="2708473" y="211994"/>
                    <a:pt x="2706298" y="217246"/>
                    <a:pt x="2702425" y="221119"/>
                  </a:cubicBezTo>
                  <a:cubicBezTo>
                    <a:pt x="2698553" y="224992"/>
                    <a:pt x="2693300" y="227167"/>
                    <a:pt x="2687823" y="227167"/>
                  </a:cubicBezTo>
                  <a:lnTo>
                    <a:pt x="20650" y="227167"/>
                  </a:lnTo>
                  <a:cubicBezTo>
                    <a:pt x="9245" y="227167"/>
                    <a:pt x="0" y="217922"/>
                    <a:pt x="0" y="206517"/>
                  </a:cubicBezTo>
                  <a:lnTo>
                    <a:pt x="0" y="20650"/>
                  </a:lnTo>
                  <a:cubicBezTo>
                    <a:pt x="0" y="9245"/>
                    <a:pt x="9245" y="0"/>
                    <a:pt x="20650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8473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19518" y="7385133"/>
            <a:ext cx="13119595" cy="1100578"/>
            <a:chOff x="0" y="0"/>
            <a:chExt cx="2707978" cy="2271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7978" cy="227167"/>
            </a:xfrm>
            <a:custGeom>
              <a:avLst/>
              <a:gdLst/>
              <a:ahLst/>
              <a:cxnLst/>
              <a:rect l="l" t="t" r="r" b="b"/>
              <a:pathLst>
                <a:path w="2707978" h="227167">
                  <a:moveTo>
                    <a:pt x="20654" y="0"/>
                  </a:moveTo>
                  <a:lnTo>
                    <a:pt x="2687325" y="0"/>
                  </a:lnTo>
                  <a:cubicBezTo>
                    <a:pt x="2692802" y="0"/>
                    <a:pt x="2698055" y="2176"/>
                    <a:pt x="2701929" y="6049"/>
                  </a:cubicBezTo>
                  <a:cubicBezTo>
                    <a:pt x="2705802" y="9923"/>
                    <a:pt x="2707978" y="15176"/>
                    <a:pt x="2707978" y="20654"/>
                  </a:cubicBezTo>
                  <a:lnTo>
                    <a:pt x="2707978" y="206513"/>
                  </a:lnTo>
                  <a:cubicBezTo>
                    <a:pt x="2707978" y="211991"/>
                    <a:pt x="2705802" y="217245"/>
                    <a:pt x="2701929" y="221118"/>
                  </a:cubicBezTo>
                  <a:cubicBezTo>
                    <a:pt x="2698055" y="224991"/>
                    <a:pt x="2692802" y="227167"/>
                    <a:pt x="2687325" y="227167"/>
                  </a:cubicBezTo>
                  <a:lnTo>
                    <a:pt x="20654" y="227167"/>
                  </a:lnTo>
                  <a:cubicBezTo>
                    <a:pt x="9247" y="227167"/>
                    <a:pt x="0" y="217920"/>
                    <a:pt x="0" y="206513"/>
                  </a:cubicBezTo>
                  <a:lnTo>
                    <a:pt x="0" y="20654"/>
                  </a:lnTo>
                  <a:cubicBezTo>
                    <a:pt x="0" y="15176"/>
                    <a:pt x="2176" y="9923"/>
                    <a:pt x="6049" y="6049"/>
                  </a:cubicBezTo>
                  <a:cubicBezTo>
                    <a:pt x="9923" y="2176"/>
                    <a:pt x="15176" y="0"/>
                    <a:pt x="20654" y="0"/>
                  </a:cubicBezTo>
                  <a:close/>
                </a:path>
              </a:pathLst>
            </a:custGeom>
            <a:solidFill>
              <a:srgbClr val="FF9A00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7978" cy="265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378482" y="872302"/>
            <a:ext cx="1153352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99"/>
              </a:lnSpc>
            </a:pPr>
            <a:r>
              <a:rPr lang="en-US" sz="9635" dirty="0">
                <a:latin typeface="Funtastic"/>
                <a:sym typeface="Funtastic"/>
              </a:rPr>
              <a:t>MULTIPLE CHOICE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78448" y="3294910"/>
            <a:ext cx="14150007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4"/>
              </a:lnSpc>
              <a:spcBef>
                <a:spcPct val="0"/>
              </a:spcBef>
            </a:pPr>
            <a:r>
              <a:rPr lang="en-US" sz="4499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Q3. </a:t>
            </a:r>
            <a:r>
              <a:rPr lang="en-US" sz="4499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What is the difference between </a:t>
            </a:r>
            <a:r>
              <a:rPr lang="en-US" sz="4499" u="none" strike="noStrike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softmaxxing</a:t>
            </a:r>
            <a:r>
              <a:rPr lang="en-US" sz="4499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 and </a:t>
            </a:r>
            <a:r>
              <a:rPr lang="en-US" sz="4499" u="none" strike="noStrike" dirty="0" err="1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hardmaxxing</a:t>
            </a:r>
            <a:r>
              <a:rPr lang="en-US" sz="4499" u="none" strike="noStrike" dirty="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17099" y="4987094"/>
            <a:ext cx="13499723" cy="581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a) Soft = temporary changes, Hard = permanent changes</a:t>
            </a:r>
            <a:endParaRPr lang="en-US" sz="3876" b="1" dirty="0">
              <a:solidFill>
                <a:srgbClr val="000000"/>
              </a:solidFill>
              <a:latin typeface="Anantason Medium"/>
              <a:ea typeface="Anantason Medium"/>
              <a:cs typeface="Anantason Medium"/>
              <a:sym typeface="Anantason Mediu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97363" y="6343792"/>
            <a:ext cx="10869685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 b) Soft = personality, Hard = looks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44225" y="7700489"/>
            <a:ext cx="11022823" cy="55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7"/>
              </a:lnSpc>
            </a:pPr>
            <a:r>
              <a:rPr lang="en-US" sz="3876" b="1">
                <a:solidFill>
                  <a:srgbClr val="000000"/>
                </a:solidFill>
                <a:latin typeface="Anantason Medium"/>
                <a:ea typeface="Anantason Medium"/>
                <a:cs typeface="Anantason Medium"/>
                <a:sym typeface="Anantason Medium"/>
              </a:rPr>
              <a:t>c) There is no real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1908</Words>
  <Application>Microsoft Office PowerPoint</Application>
  <PresentationFormat>Custom</PresentationFormat>
  <Paragraphs>387</Paragraphs>
  <Slides>39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Funtastic</vt:lpstr>
      <vt:lpstr>Anantason Medium</vt:lpstr>
      <vt:lpstr>Anantason Semi-Bold</vt:lpstr>
      <vt:lpstr>Anantason Bold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Looksmaxxing Quiz March 2026 v1</dc:title>
  <dc:creator>John Khan</dc:creator>
  <cp:lastModifiedBy>John Khan</cp:lastModifiedBy>
  <cp:revision>2</cp:revision>
  <dcterms:created xsi:type="dcterms:W3CDTF">2006-08-16T00:00:00Z</dcterms:created>
  <dcterms:modified xsi:type="dcterms:W3CDTF">2026-03-25T09:06:15Z</dcterms:modified>
  <dc:identifier>DAHEyHG7iz8</dc:identifier>
</cp:coreProperties>
</file>